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x="12192000" cy="6858000"/>
  <p:notesSz cx="12192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customXml" Target="../customXml/item3.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ustomXml" Target="../customXml/item1.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theme" Target="theme/theme1.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954273" y="1307719"/>
            <a:ext cx="6283452" cy="3403600"/>
          </a:xfrm>
          <a:prstGeom prst="rect">
            <a:avLst/>
          </a:prstGeom>
        </p:spPr>
        <p:txBody>
          <a:bodyPr wrap="square" lIns="0" tIns="0" rIns="0" bIns="0">
            <a:spAutoFit/>
          </a:bodyPr>
          <a:lstStyle>
            <a:lvl1pPr>
              <a:defRPr sz="6000" b="1" i="0">
                <a:solidFill>
                  <a:srgbClr val="396B96"/>
                </a:solidFill>
                <a:latin typeface="Lucida Sans"/>
                <a:cs typeface="Lucida Sans"/>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96B96"/>
                </a:solidFill>
                <a:latin typeface="Lucida Sans"/>
                <a:cs typeface="Lucida Sans"/>
              </a:defRPr>
            </a:lvl1pPr>
          </a:lstStyle>
          <a:p/>
        </p:txBody>
      </p:sp>
      <p:sp>
        <p:nvSpPr>
          <p:cNvPr id="3" name="Holder 3"/>
          <p:cNvSpPr>
            <a:spLocks noGrp="1"/>
          </p:cNvSpPr>
          <p:nvPr>
            <p:ph type="body" idx="1"/>
          </p:nvPr>
        </p:nvSpPr>
        <p:spPr/>
        <p:txBody>
          <a:bodyPr lIns="0" tIns="0" rIns="0" bIns="0"/>
          <a:lstStyle>
            <a:lvl1pPr>
              <a:defRPr sz="1600" b="1" i="0">
                <a:solidFill>
                  <a:schemeClr val="tx1"/>
                </a:solidFill>
                <a:latin typeface="Source Sans Pro"/>
                <a:cs typeface="Source Sans Pro"/>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1188" y="1322832"/>
            <a:ext cx="11430000" cy="4517136"/>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8039100" y="1519427"/>
            <a:ext cx="323215" cy="885825"/>
          </a:xfrm>
          <a:custGeom>
            <a:avLst/>
            <a:gdLst/>
            <a:ahLst/>
            <a:cxnLst/>
            <a:rect l="l" t="t" r="r" b="b"/>
            <a:pathLst>
              <a:path w="323215" h="885825">
                <a:moveTo>
                  <a:pt x="242316" y="161544"/>
                </a:moveTo>
                <a:lnTo>
                  <a:pt x="80772" y="161544"/>
                </a:lnTo>
                <a:lnTo>
                  <a:pt x="80772" y="885444"/>
                </a:lnTo>
                <a:lnTo>
                  <a:pt x="242316" y="885444"/>
                </a:lnTo>
                <a:lnTo>
                  <a:pt x="242316" y="161544"/>
                </a:lnTo>
                <a:close/>
              </a:path>
              <a:path w="323215" h="885825">
                <a:moveTo>
                  <a:pt x="161544" y="0"/>
                </a:moveTo>
                <a:lnTo>
                  <a:pt x="0" y="161544"/>
                </a:lnTo>
                <a:lnTo>
                  <a:pt x="323088" y="161544"/>
                </a:lnTo>
                <a:lnTo>
                  <a:pt x="161544" y="0"/>
                </a:lnTo>
                <a:close/>
              </a:path>
            </a:pathLst>
          </a:custGeom>
          <a:solidFill>
            <a:srgbClr val="396B96"/>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3200" b="1" i="0">
                <a:solidFill>
                  <a:srgbClr val="396B96"/>
                </a:solidFill>
                <a:latin typeface="Lucida Sans"/>
                <a:cs typeface="Lucida Sans"/>
              </a:defRPr>
            </a:lvl1pPr>
          </a:lstStyle>
          <a:p/>
        </p:txBody>
      </p:sp>
      <p:sp>
        <p:nvSpPr>
          <p:cNvPr id="3" name="Holder 3"/>
          <p:cNvSpPr>
            <a:spLocks noGrp="1"/>
          </p:cNvSpPr>
          <p:nvPr>
            <p:ph idx="2" sz="half"/>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96B96"/>
                </a:solidFill>
                <a:latin typeface="Lucida Sans"/>
                <a:cs typeface="Lucida Sans"/>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9927" y="255270"/>
            <a:ext cx="3443604" cy="513715"/>
          </a:xfrm>
          <a:prstGeom prst="rect">
            <a:avLst/>
          </a:prstGeom>
        </p:spPr>
        <p:txBody>
          <a:bodyPr wrap="square" lIns="0" tIns="0" rIns="0" bIns="0">
            <a:spAutoFit/>
          </a:bodyPr>
          <a:lstStyle>
            <a:lvl1pPr>
              <a:defRPr sz="3200" b="1" i="0">
                <a:solidFill>
                  <a:srgbClr val="396B96"/>
                </a:solidFill>
                <a:latin typeface="Lucida Sans"/>
                <a:cs typeface="Lucida Sans"/>
              </a:defRPr>
            </a:lvl1pPr>
          </a:lstStyle>
          <a:p/>
        </p:txBody>
      </p:sp>
      <p:sp>
        <p:nvSpPr>
          <p:cNvPr id="3" name="Holder 3"/>
          <p:cNvSpPr>
            <a:spLocks noGrp="1"/>
          </p:cNvSpPr>
          <p:nvPr>
            <p:ph type="body" idx="1"/>
          </p:nvPr>
        </p:nvSpPr>
        <p:spPr>
          <a:xfrm>
            <a:off x="1562100" y="2360447"/>
            <a:ext cx="9067799" cy="3562350"/>
          </a:xfrm>
          <a:prstGeom prst="rect">
            <a:avLst/>
          </a:prstGeom>
        </p:spPr>
        <p:txBody>
          <a:bodyPr wrap="square" lIns="0" tIns="0" rIns="0" bIns="0">
            <a:spAutoFit/>
          </a:bodyPr>
          <a:lstStyle>
            <a:lvl1pPr>
              <a:defRPr sz="1600" b="1" i="0">
                <a:solidFill>
                  <a:schemeClr val="tx1"/>
                </a:solidFill>
                <a:latin typeface="Source Sans Pro"/>
                <a:cs typeface="Source Sans Pro"/>
              </a:defRPr>
            </a:lvl1pPr>
          </a:lstStyle>
          <a:p/>
        </p:txBody>
      </p:sp>
      <p:sp>
        <p:nvSpPr>
          <p:cNvPr id="4" name="Holder 4"/>
          <p:cNvSpPr>
            <a:spLocks noGrp="1"/>
          </p:cNvSpPr>
          <p:nvPr>
            <p:ph type="ftr" idx="5" sz="quarter"/>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ntariocolleges.ca/news/cip" TargetMode="External"/><Relationship Id="rId3" Type="http://schemas.openxmlformats.org/officeDocument/2006/relationships/hyperlink" Target="http://www.ocif.ca/" TargetMode="External"/><Relationship Id="rId4" Type="http://schemas.openxmlformats.org/officeDocument/2006/relationships/hyperlink" Target="http://www.facebook.com/ontariocolleges.c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noreply@ontariocolleges.c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 Id="rId3" Type="http://schemas.openxmlformats.org/officeDocument/2006/relationships/image" Target="../media/image21.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 Id="rId3" Type="http://schemas.openxmlformats.org/officeDocument/2006/relationships/image" Target="../media/image21.png"/><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 Id="rId3"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9.jpg"/><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jpg"/><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ntariocolleges.ca/transcripts" TargetMode="External"/><Relationship Id="rId3" Type="http://schemas.openxmlformats.org/officeDocument/2006/relationships/hyperlink" Target="https://www.ontariocolleges.ca/en/faq#how-can-i-make-changes-to-my-application" TargetMode="External"/><Relationship Id="rId4" Type="http://schemas.openxmlformats.org/officeDocument/2006/relationships/hyperlink" Target="http://www.ontariocolleges.ca/colleges/paying-for-colleg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k-us@ontariocolleges.ca" TargetMode="External"/><Relationship Id="rId3" Type="http://schemas.openxmlformats.org/officeDocument/2006/relationships/image" Target="../media/image66.png"/><Relationship Id="rId4" Type="http://schemas.openxmlformats.org/officeDocument/2006/relationships/image" Target="../media/image6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p:spPr>
        <p:txBody>
          <a:bodyPr wrap="square" lIns="0" tIns="104140" rIns="0" bIns="0" rtlCol="0" vert="horz">
            <a:spAutoFit/>
          </a:bodyPr>
          <a:lstStyle/>
          <a:p>
            <a:pPr algn="ctr" marL="9525" marR="5080">
              <a:lnSpc>
                <a:spcPct val="90000"/>
              </a:lnSpc>
              <a:spcBef>
                <a:spcPts val="820"/>
              </a:spcBef>
            </a:pPr>
            <a:r>
              <a:rPr dirty="0" spc="70"/>
              <a:t>Ontario</a:t>
            </a:r>
            <a:r>
              <a:rPr dirty="0" spc="-310"/>
              <a:t> </a:t>
            </a:r>
            <a:r>
              <a:rPr dirty="0" spc="100"/>
              <a:t>College </a:t>
            </a:r>
            <a:r>
              <a:rPr dirty="0" spc="90"/>
              <a:t> </a:t>
            </a:r>
            <a:r>
              <a:rPr dirty="0" spc="100"/>
              <a:t>Application  </a:t>
            </a:r>
            <a:r>
              <a:rPr dirty="0" spc="55"/>
              <a:t>User</a:t>
            </a:r>
            <a:r>
              <a:rPr dirty="0" spc="-235"/>
              <a:t> </a:t>
            </a:r>
            <a:r>
              <a:rPr dirty="0" spc="125"/>
              <a:t>Guide</a:t>
            </a:r>
          </a:p>
          <a:p>
            <a:pPr algn="ctr" marL="1270">
              <a:lnSpc>
                <a:spcPct val="100000"/>
              </a:lnSpc>
              <a:spcBef>
                <a:spcPts val="1155"/>
              </a:spcBef>
            </a:pPr>
            <a:r>
              <a:rPr dirty="0" sz="4400" spc="-5" b="0">
                <a:solidFill>
                  <a:srgbClr val="000000"/>
                </a:solidFill>
                <a:latin typeface="Source Sans Pro"/>
                <a:cs typeface="Source Sans Pro"/>
              </a:rPr>
              <a:t>2020 </a:t>
            </a:r>
            <a:r>
              <a:rPr dirty="0" sz="4400" b="0">
                <a:solidFill>
                  <a:srgbClr val="000000"/>
                </a:solidFill>
                <a:latin typeface="Source Sans Pro"/>
                <a:cs typeface="Source Sans Pro"/>
              </a:rPr>
              <a:t>/</a:t>
            </a:r>
            <a:r>
              <a:rPr dirty="0" sz="4400" spc="-10" b="0">
                <a:solidFill>
                  <a:srgbClr val="000000"/>
                </a:solidFill>
                <a:latin typeface="Source Sans Pro"/>
                <a:cs typeface="Source Sans Pro"/>
              </a:rPr>
              <a:t> </a:t>
            </a:r>
            <a:r>
              <a:rPr dirty="0" sz="4400" spc="-5" b="0">
                <a:solidFill>
                  <a:srgbClr val="000000"/>
                </a:solidFill>
                <a:latin typeface="Source Sans Pro"/>
                <a:cs typeface="Source Sans Pro"/>
              </a:rPr>
              <a:t>2021</a:t>
            </a:r>
            <a:endParaRPr sz="4400">
              <a:latin typeface="Source Sans Pro"/>
              <a:cs typeface="Source Sans Pro"/>
            </a:endParaRPr>
          </a:p>
        </p:txBody>
      </p:sp>
      <p:sp>
        <p:nvSpPr>
          <p:cNvPr id="3" name="object 3"/>
          <p:cNvSpPr txBox="1"/>
          <p:nvPr/>
        </p:nvSpPr>
        <p:spPr>
          <a:xfrm>
            <a:off x="3890009" y="5695899"/>
            <a:ext cx="4413250" cy="574040"/>
          </a:xfrm>
          <a:prstGeom prst="rect">
            <a:avLst/>
          </a:prstGeom>
        </p:spPr>
        <p:txBody>
          <a:bodyPr wrap="square" lIns="0" tIns="12700" rIns="0" bIns="0" rtlCol="0" vert="horz">
            <a:spAutoFit/>
          </a:bodyPr>
          <a:lstStyle/>
          <a:p>
            <a:pPr marL="12700">
              <a:lnSpc>
                <a:spcPct val="100000"/>
              </a:lnSpc>
              <a:spcBef>
                <a:spcPts val="100"/>
              </a:spcBef>
            </a:pPr>
            <a:r>
              <a:rPr dirty="0" sz="3600" spc="60" b="1">
                <a:latin typeface="Lucida Sans"/>
                <a:cs typeface="Lucida Sans"/>
              </a:rPr>
              <a:t>ontariocolleges.ca</a:t>
            </a:r>
            <a:endParaRPr sz="3600">
              <a:latin typeface="Lucida Sans"/>
              <a:cs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4792345" cy="513715"/>
          </a:xfrm>
          <a:prstGeom prst="rect"/>
        </p:spPr>
        <p:txBody>
          <a:bodyPr wrap="square" lIns="0" tIns="12700" rIns="0" bIns="0" rtlCol="0" vert="horz">
            <a:spAutoFit/>
          </a:bodyPr>
          <a:lstStyle/>
          <a:p>
            <a:pPr marL="12700">
              <a:lnSpc>
                <a:spcPct val="100000"/>
              </a:lnSpc>
              <a:spcBef>
                <a:spcPts val="100"/>
              </a:spcBef>
            </a:pPr>
            <a:r>
              <a:rPr dirty="0" spc="105"/>
              <a:t>Attend </a:t>
            </a:r>
            <a:r>
              <a:rPr dirty="0" spc="55"/>
              <a:t>College</a:t>
            </a:r>
            <a:r>
              <a:rPr dirty="0" spc="-434"/>
              <a:t> </a:t>
            </a:r>
            <a:r>
              <a:rPr dirty="0" spc="80"/>
              <a:t>Events</a:t>
            </a:r>
          </a:p>
        </p:txBody>
      </p:sp>
      <p:sp>
        <p:nvSpPr>
          <p:cNvPr id="3" name="object 3"/>
          <p:cNvSpPr txBox="1"/>
          <p:nvPr/>
        </p:nvSpPr>
        <p:spPr>
          <a:xfrm>
            <a:off x="439927" y="903348"/>
            <a:ext cx="11189335" cy="3634104"/>
          </a:xfrm>
          <a:prstGeom prst="rect">
            <a:avLst/>
          </a:prstGeom>
        </p:spPr>
        <p:txBody>
          <a:bodyPr wrap="square" lIns="0" tIns="99060" rIns="0" bIns="0" rtlCol="0" vert="horz">
            <a:spAutoFit/>
          </a:bodyPr>
          <a:lstStyle/>
          <a:p>
            <a:pPr marL="12700">
              <a:lnSpc>
                <a:spcPct val="100000"/>
              </a:lnSpc>
              <a:spcBef>
                <a:spcPts val="780"/>
              </a:spcBef>
            </a:pPr>
            <a:r>
              <a:rPr dirty="0" sz="2000" b="1">
                <a:latin typeface="Source Sans Pro"/>
                <a:cs typeface="Source Sans Pro"/>
              </a:rPr>
              <a:t>College Information </a:t>
            </a:r>
            <a:r>
              <a:rPr dirty="0" sz="2000" spc="-5" b="1">
                <a:latin typeface="Source Sans Pro"/>
                <a:cs typeface="Source Sans Pro"/>
              </a:rPr>
              <a:t>Program</a:t>
            </a:r>
            <a:r>
              <a:rPr dirty="0" sz="2000" spc="-50" b="1">
                <a:latin typeface="Source Sans Pro"/>
                <a:cs typeface="Source Sans Pro"/>
              </a:rPr>
              <a:t> </a:t>
            </a:r>
            <a:r>
              <a:rPr dirty="0" sz="2000" spc="-5" b="1">
                <a:latin typeface="Source Sans Pro"/>
                <a:cs typeface="Source Sans Pro"/>
              </a:rPr>
              <a:t>(CIP)</a:t>
            </a:r>
            <a:endParaRPr sz="2000">
              <a:latin typeface="Source Sans Pro"/>
              <a:cs typeface="Source Sans Pro"/>
            </a:endParaRPr>
          </a:p>
          <a:p>
            <a:pPr marL="12700" marR="5080">
              <a:lnSpc>
                <a:spcPct val="100000"/>
              </a:lnSpc>
              <a:spcBef>
                <a:spcPts val="605"/>
              </a:spcBef>
            </a:pPr>
            <a:r>
              <a:rPr dirty="0" sz="1800">
                <a:latin typeface="Source Sans Pro"/>
                <a:cs typeface="Source Sans Pro"/>
              </a:rPr>
              <a:t>This is your chance to meet with college reps and get answers to all of your questions about college. The CIP tour  starts September 23 and makes over 30 stops at high schools and colleges across Ontario. To see the full schedule,</a:t>
            </a:r>
            <a:r>
              <a:rPr dirty="0" sz="1800" spc="-160">
                <a:latin typeface="Source Sans Pro"/>
                <a:cs typeface="Source Sans Pro"/>
              </a:rPr>
              <a:t> </a:t>
            </a:r>
            <a:r>
              <a:rPr dirty="0" sz="1800">
                <a:latin typeface="Source Sans Pro"/>
                <a:cs typeface="Source Sans Pro"/>
              </a:rPr>
              <a:t>go  to</a:t>
            </a:r>
            <a:r>
              <a:rPr dirty="0" sz="1800" spc="-5">
                <a:latin typeface="Source Sans Pro"/>
                <a:cs typeface="Source Sans Pro"/>
              </a:rPr>
              <a:t> </a:t>
            </a:r>
            <a:r>
              <a:rPr dirty="0" u="sng" sz="1800">
                <a:solidFill>
                  <a:srgbClr val="0562C1"/>
                </a:solidFill>
                <a:uFill>
                  <a:solidFill>
                    <a:srgbClr val="0562C1"/>
                  </a:solidFill>
                </a:uFill>
                <a:latin typeface="Source Sans Pro"/>
                <a:cs typeface="Source Sans Pro"/>
                <a:hlinkClick r:id="rId2"/>
              </a:rPr>
              <a:t>ontariocolleges.ca/news/cip</a:t>
            </a:r>
            <a:r>
              <a:rPr dirty="0" sz="1800">
                <a:solidFill>
                  <a:srgbClr val="14646F"/>
                </a:solidFill>
                <a:latin typeface="Source Sans Pro"/>
                <a:cs typeface="Source Sans Pro"/>
              </a:rPr>
              <a:t>.</a:t>
            </a:r>
            <a:endParaRPr sz="1800">
              <a:latin typeface="Source Sans Pro"/>
              <a:cs typeface="Source Sans Pro"/>
            </a:endParaRPr>
          </a:p>
          <a:p>
            <a:pPr marL="12700">
              <a:lnSpc>
                <a:spcPct val="100000"/>
              </a:lnSpc>
              <a:spcBef>
                <a:spcPts val="1795"/>
              </a:spcBef>
            </a:pPr>
            <a:r>
              <a:rPr dirty="0" sz="2000" b="1">
                <a:latin typeface="Source Sans Pro"/>
                <a:cs typeface="Source Sans Pro"/>
              </a:rPr>
              <a:t>Ontario College Information Fair</a:t>
            </a:r>
            <a:r>
              <a:rPr dirty="0" sz="2000" spc="-90" b="1">
                <a:latin typeface="Source Sans Pro"/>
                <a:cs typeface="Source Sans Pro"/>
              </a:rPr>
              <a:t> </a:t>
            </a:r>
            <a:r>
              <a:rPr dirty="0" sz="2000" b="1">
                <a:latin typeface="Source Sans Pro"/>
                <a:cs typeface="Source Sans Pro"/>
              </a:rPr>
              <a:t>(OCIF)</a:t>
            </a:r>
            <a:endParaRPr sz="2000">
              <a:latin typeface="Source Sans Pro"/>
              <a:cs typeface="Source Sans Pro"/>
            </a:endParaRPr>
          </a:p>
          <a:p>
            <a:pPr marL="12700" marR="269875">
              <a:lnSpc>
                <a:spcPct val="100000"/>
              </a:lnSpc>
              <a:spcBef>
                <a:spcPts val="610"/>
              </a:spcBef>
            </a:pPr>
            <a:r>
              <a:rPr dirty="0" sz="1800" spc="-5">
                <a:latin typeface="Source Sans Pro"/>
                <a:cs typeface="Source Sans Pro"/>
              </a:rPr>
              <a:t>In </a:t>
            </a:r>
            <a:r>
              <a:rPr dirty="0" sz="1800">
                <a:latin typeface="Source Sans Pro"/>
                <a:cs typeface="Source Sans Pro"/>
              </a:rPr>
              <a:t>the GTA? </a:t>
            </a:r>
            <a:r>
              <a:rPr dirty="0" sz="1800" spc="-5">
                <a:latin typeface="Source Sans Pro"/>
                <a:cs typeface="Source Sans Pro"/>
              </a:rPr>
              <a:t>Check </a:t>
            </a:r>
            <a:r>
              <a:rPr dirty="0" sz="1800">
                <a:latin typeface="Source Sans Pro"/>
                <a:cs typeface="Source Sans Pro"/>
              </a:rPr>
              <a:t>out the Ontario </a:t>
            </a:r>
            <a:r>
              <a:rPr dirty="0" sz="1800" spc="-5">
                <a:latin typeface="Source Sans Pro"/>
                <a:cs typeface="Source Sans Pro"/>
              </a:rPr>
              <a:t>College Information </a:t>
            </a:r>
            <a:r>
              <a:rPr dirty="0" sz="1800">
                <a:latin typeface="Source Sans Pro"/>
                <a:cs typeface="Source Sans Pro"/>
              </a:rPr>
              <a:t>Fair - the largest stop </a:t>
            </a:r>
            <a:r>
              <a:rPr dirty="0" sz="1800" spc="-5">
                <a:latin typeface="Source Sans Pro"/>
                <a:cs typeface="Source Sans Pro"/>
              </a:rPr>
              <a:t>on </a:t>
            </a:r>
            <a:r>
              <a:rPr dirty="0" sz="1800">
                <a:latin typeface="Source Sans Pro"/>
                <a:cs typeface="Source Sans Pro"/>
              </a:rPr>
              <a:t>the CIP tour. </a:t>
            </a:r>
            <a:r>
              <a:rPr dirty="0" sz="1800" spc="-5">
                <a:latin typeface="Source Sans Pro"/>
                <a:cs typeface="Source Sans Pro"/>
              </a:rPr>
              <a:t>This year’s </a:t>
            </a:r>
            <a:r>
              <a:rPr dirty="0" sz="1800">
                <a:latin typeface="Source Sans Pro"/>
                <a:cs typeface="Source Sans Pro"/>
              </a:rPr>
              <a:t>OCIF </a:t>
            </a:r>
            <a:r>
              <a:rPr dirty="0" sz="1800" spc="-5">
                <a:latin typeface="Source Sans Pro"/>
                <a:cs typeface="Source Sans Pro"/>
              </a:rPr>
              <a:t>event  takes place </a:t>
            </a:r>
            <a:r>
              <a:rPr dirty="0" sz="1800">
                <a:latin typeface="Source Sans Pro"/>
                <a:cs typeface="Source Sans Pro"/>
              </a:rPr>
              <a:t>on </a:t>
            </a:r>
            <a:r>
              <a:rPr dirty="0" sz="1800" spc="-5">
                <a:latin typeface="Source Sans Pro"/>
                <a:cs typeface="Source Sans Pro"/>
              </a:rPr>
              <a:t>October </a:t>
            </a:r>
            <a:r>
              <a:rPr dirty="0" sz="1800">
                <a:latin typeface="Source Sans Pro"/>
                <a:cs typeface="Source Sans Pro"/>
              </a:rPr>
              <a:t>23 and 24 at the </a:t>
            </a:r>
            <a:r>
              <a:rPr dirty="0" sz="1800" spc="-5">
                <a:latin typeface="Source Sans Pro"/>
                <a:cs typeface="Source Sans Pro"/>
              </a:rPr>
              <a:t>Enercare </a:t>
            </a:r>
            <a:r>
              <a:rPr dirty="0" sz="1800">
                <a:latin typeface="Source Sans Pro"/>
                <a:cs typeface="Source Sans Pro"/>
              </a:rPr>
              <a:t>Centre, Exhibition </a:t>
            </a:r>
            <a:r>
              <a:rPr dirty="0" sz="1800" spc="-5">
                <a:latin typeface="Source Sans Pro"/>
                <a:cs typeface="Source Sans Pro"/>
              </a:rPr>
              <a:t>Place. </a:t>
            </a:r>
            <a:r>
              <a:rPr dirty="0" sz="1800">
                <a:latin typeface="Source Sans Pro"/>
                <a:cs typeface="Source Sans Pro"/>
              </a:rPr>
              <a:t>For </a:t>
            </a:r>
            <a:r>
              <a:rPr dirty="0" sz="1800" spc="-5">
                <a:latin typeface="Source Sans Pro"/>
                <a:cs typeface="Source Sans Pro"/>
              </a:rPr>
              <a:t>more </a:t>
            </a:r>
            <a:r>
              <a:rPr dirty="0" sz="1800">
                <a:latin typeface="Source Sans Pro"/>
                <a:cs typeface="Source Sans Pro"/>
              </a:rPr>
              <a:t>info, visit</a:t>
            </a:r>
            <a:r>
              <a:rPr dirty="0" sz="1800" spc="30">
                <a:latin typeface="Source Sans Pro"/>
                <a:cs typeface="Source Sans Pro"/>
              </a:rPr>
              <a:t> </a:t>
            </a:r>
            <a:r>
              <a:rPr dirty="0" u="sng" sz="1800" spc="-5">
                <a:solidFill>
                  <a:srgbClr val="0562C1"/>
                </a:solidFill>
                <a:uFill>
                  <a:solidFill>
                    <a:srgbClr val="0562C1"/>
                  </a:solidFill>
                </a:uFill>
                <a:latin typeface="Source Sans Pro"/>
                <a:cs typeface="Source Sans Pro"/>
                <a:hlinkClick r:id="rId3"/>
              </a:rPr>
              <a:t>ocif.ca</a:t>
            </a:r>
            <a:r>
              <a:rPr dirty="0" sz="1800" spc="-5">
                <a:solidFill>
                  <a:srgbClr val="14646F"/>
                </a:solidFill>
                <a:latin typeface="Source Sans Pro"/>
                <a:cs typeface="Source Sans Pro"/>
              </a:rPr>
              <a:t>.</a:t>
            </a:r>
            <a:endParaRPr sz="1800">
              <a:latin typeface="Source Sans Pro"/>
              <a:cs typeface="Source Sans Pro"/>
            </a:endParaRPr>
          </a:p>
          <a:p>
            <a:pPr marL="12700">
              <a:lnSpc>
                <a:spcPct val="100000"/>
              </a:lnSpc>
              <a:spcBef>
                <a:spcPts val="1795"/>
              </a:spcBef>
            </a:pPr>
            <a:r>
              <a:rPr dirty="0" sz="2000" b="1">
                <a:latin typeface="Source Sans Pro"/>
                <a:cs typeface="Source Sans Pro"/>
              </a:rPr>
              <a:t>College Open</a:t>
            </a:r>
            <a:r>
              <a:rPr dirty="0" sz="2000" spc="-50" b="1">
                <a:latin typeface="Source Sans Pro"/>
                <a:cs typeface="Source Sans Pro"/>
              </a:rPr>
              <a:t> </a:t>
            </a:r>
            <a:r>
              <a:rPr dirty="0" sz="2000" b="1">
                <a:latin typeface="Source Sans Pro"/>
                <a:cs typeface="Source Sans Pro"/>
              </a:rPr>
              <a:t>Houses</a:t>
            </a:r>
            <a:endParaRPr sz="2000">
              <a:latin typeface="Source Sans Pro"/>
              <a:cs typeface="Source Sans Pro"/>
            </a:endParaRPr>
          </a:p>
          <a:p>
            <a:pPr marL="12700">
              <a:lnSpc>
                <a:spcPct val="100000"/>
              </a:lnSpc>
              <a:spcBef>
                <a:spcPts val="605"/>
              </a:spcBef>
            </a:pPr>
            <a:r>
              <a:rPr dirty="0" sz="1800">
                <a:latin typeface="Source Sans Pro"/>
                <a:cs typeface="Source Sans Pro"/>
              </a:rPr>
              <a:t>The </a:t>
            </a:r>
            <a:r>
              <a:rPr dirty="0" sz="1800" spc="-5">
                <a:latin typeface="Source Sans Pro"/>
                <a:cs typeface="Source Sans Pro"/>
              </a:rPr>
              <a:t>colleges </a:t>
            </a:r>
            <a:r>
              <a:rPr dirty="0" sz="1800">
                <a:latin typeface="Source Sans Pro"/>
                <a:cs typeface="Source Sans Pro"/>
              </a:rPr>
              <a:t>host Open House </a:t>
            </a:r>
            <a:r>
              <a:rPr dirty="0" sz="1800" spc="-5">
                <a:latin typeface="Source Sans Pro"/>
                <a:cs typeface="Source Sans Pro"/>
              </a:rPr>
              <a:t>events every </a:t>
            </a:r>
            <a:r>
              <a:rPr dirty="0" sz="1800">
                <a:latin typeface="Source Sans Pro"/>
                <a:cs typeface="Source Sans Pro"/>
              </a:rPr>
              <a:t>fall and spring. To find out when </a:t>
            </a:r>
            <a:r>
              <a:rPr dirty="0" sz="1800" spc="-5">
                <a:latin typeface="Source Sans Pro"/>
                <a:cs typeface="Source Sans Pro"/>
              </a:rPr>
              <a:t>they’re happening, check </a:t>
            </a:r>
            <a:r>
              <a:rPr dirty="0" sz="1800">
                <a:latin typeface="Source Sans Pro"/>
                <a:cs typeface="Source Sans Pro"/>
              </a:rPr>
              <a:t>out</a:t>
            </a:r>
            <a:r>
              <a:rPr dirty="0" sz="1800" spc="-65">
                <a:latin typeface="Source Sans Pro"/>
                <a:cs typeface="Source Sans Pro"/>
              </a:rPr>
              <a:t> </a:t>
            </a:r>
            <a:r>
              <a:rPr dirty="0" sz="1800">
                <a:latin typeface="Source Sans Pro"/>
                <a:cs typeface="Source Sans Pro"/>
              </a:rPr>
              <a:t>our</a:t>
            </a:r>
            <a:endParaRPr sz="1800">
              <a:latin typeface="Source Sans Pro"/>
              <a:cs typeface="Source Sans Pro"/>
            </a:endParaRPr>
          </a:p>
          <a:p>
            <a:pPr marL="12700">
              <a:lnSpc>
                <a:spcPct val="100000"/>
              </a:lnSpc>
            </a:pPr>
            <a:r>
              <a:rPr dirty="0" sz="1800" spc="-5">
                <a:latin typeface="Source Sans Pro"/>
                <a:cs typeface="Source Sans Pro"/>
              </a:rPr>
              <a:t>Facebook </a:t>
            </a:r>
            <a:r>
              <a:rPr dirty="0" sz="1800">
                <a:latin typeface="Source Sans Pro"/>
                <a:cs typeface="Source Sans Pro"/>
              </a:rPr>
              <a:t>page at</a:t>
            </a:r>
            <a:r>
              <a:rPr dirty="0" sz="1800" spc="15">
                <a:latin typeface="Source Sans Pro"/>
                <a:cs typeface="Source Sans Pro"/>
              </a:rPr>
              <a:t> </a:t>
            </a:r>
            <a:r>
              <a:rPr dirty="0" u="sng" sz="1800" spc="-5">
                <a:solidFill>
                  <a:srgbClr val="0562C1"/>
                </a:solidFill>
                <a:uFill>
                  <a:solidFill>
                    <a:srgbClr val="0562C1"/>
                  </a:solidFill>
                </a:uFill>
                <a:latin typeface="Source Sans Pro"/>
                <a:cs typeface="Source Sans Pro"/>
                <a:hlinkClick r:id="rId4"/>
              </a:rPr>
              <a:t>facebook.com/ontariocolleges.ca</a:t>
            </a:r>
            <a:r>
              <a:rPr dirty="0" sz="1800" spc="-5">
                <a:solidFill>
                  <a:srgbClr val="14646F"/>
                </a:solidFill>
                <a:latin typeface="Source Sans Pro"/>
                <a:cs typeface="Source Sans Pro"/>
              </a:rPr>
              <a:t>.</a:t>
            </a:r>
            <a:endParaRPr sz="1800">
              <a:latin typeface="Source Sans Pro"/>
              <a:cs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44" y="3736670"/>
            <a:ext cx="5542280" cy="757555"/>
          </a:xfrm>
          <a:prstGeom prst="rect"/>
        </p:spPr>
        <p:txBody>
          <a:bodyPr wrap="square" lIns="0" tIns="12700" rIns="0" bIns="0" rtlCol="0" vert="horz">
            <a:spAutoFit/>
          </a:bodyPr>
          <a:lstStyle/>
          <a:p>
            <a:pPr marL="12700">
              <a:lnSpc>
                <a:spcPct val="100000"/>
              </a:lnSpc>
              <a:spcBef>
                <a:spcPts val="100"/>
              </a:spcBef>
            </a:pPr>
            <a:r>
              <a:rPr dirty="0" sz="4800" spc="145"/>
              <a:t>Prepare </a:t>
            </a:r>
            <a:r>
              <a:rPr dirty="0" sz="4800" spc="-135"/>
              <a:t>To</a:t>
            </a:r>
            <a:r>
              <a:rPr dirty="0" sz="4800" spc="-540"/>
              <a:t> </a:t>
            </a:r>
            <a:r>
              <a:rPr dirty="0" sz="4800" spc="70"/>
              <a:t>Apply</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3543935" cy="513715"/>
          </a:xfrm>
          <a:prstGeom prst="rect"/>
        </p:spPr>
        <p:txBody>
          <a:bodyPr wrap="square" lIns="0" tIns="12700" rIns="0" bIns="0" rtlCol="0" vert="horz">
            <a:spAutoFit/>
          </a:bodyPr>
          <a:lstStyle/>
          <a:p>
            <a:pPr marL="12700">
              <a:lnSpc>
                <a:spcPct val="100000"/>
              </a:lnSpc>
              <a:spcBef>
                <a:spcPts val="100"/>
              </a:spcBef>
            </a:pPr>
            <a:r>
              <a:rPr dirty="0" spc="80"/>
              <a:t>Important</a:t>
            </a:r>
            <a:r>
              <a:rPr dirty="0" spc="-215"/>
              <a:t> </a:t>
            </a:r>
            <a:r>
              <a:rPr dirty="0" spc="65"/>
              <a:t>Dates</a:t>
            </a:r>
          </a:p>
        </p:txBody>
      </p:sp>
      <p:sp>
        <p:nvSpPr>
          <p:cNvPr id="3" name="object 3"/>
          <p:cNvSpPr txBox="1"/>
          <p:nvPr/>
        </p:nvSpPr>
        <p:spPr>
          <a:xfrm>
            <a:off x="612114" y="974250"/>
            <a:ext cx="10373995" cy="5176520"/>
          </a:xfrm>
          <a:prstGeom prst="rect">
            <a:avLst/>
          </a:prstGeom>
        </p:spPr>
        <p:txBody>
          <a:bodyPr wrap="square" lIns="0" tIns="112395" rIns="0" bIns="0" rtlCol="0" vert="horz">
            <a:spAutoFit/>
          </a:bodyPr>
          <a:lstStyle/>
          <a:p>
            <a:pPr marL="12700">
              <a:lnSpc>
                <a:spcPct val="100000"/>
              </a:lnSpc>
              <a:spcBef>
                <a:spcPts val="885"/>
              </a:spcBef>
            </a:pPr>
            <a:r>
              <a:rPr dirty="0" sz="2000" b="1">
                <a:latin typeface="Source Sans Pro"/>
                <a:cs typeface="Source Sans Pro"/>
              </a:rPr>
              <a:t>Early October 2019: Online Application</a:t>
            </a:r>
            <a:r>
              <a:rPr dirty="0" sz="2000" spc="-120" b="1">
                <a:latin typeface="Source Sans Pro"/>
                <a:cs typeface="Source Sans Pro"/>
              </a:rPr>
              <a:t> </a:t>
            </a:r>
            <a:r>
              <a:rPr dirty="0" sz="2000" b="1">
                <a:latin typeface="Source Sans Pro"/>
                <a:cs typeface="Source Sans Pro"/>
              </a:rPr>
              <a:t>Opens</a:t>
            </a:r>
            <a:endParaRPr sz="2000">
              <a:latin typeface="Source Sans Pro"/>
              <a:cs typeface="Source Sans Pro"/>
            </a:endParaRPr>
          </a:p>
          <a:p>
            <a:pPr marL="297180" indent="-284480">
              <a:lnSpc>
                <a:spcPct val="100000"/>
              </a:lnSpc>
              <a:spcBef>
                <a:spcPts val="620"/>
              </a:spcBef>
              <a:buFont typeface="Arial"/>
              <a:buChar char="•"/>
              <a:tabLst>
                <a:tab pos="297180" algn="l"/>
                <a:tab pos="297815" algn="l"/>
              </a:tabLst>
            </a:pPr>
            <a:r>
              <a:rPr dirty="0" sz="1600" spc="-5">
                <a:latin typeface="Source Sans Pro"/>
                <a:cs typeface="Source Sans Pro"/>
              </a:rPr>
              <a:t>2020 / 2021 application opens at</a:t>
            </a:r>
            <a:r>
              <a:rPr dirty="0" sz="1600" spc="85">
                <a:latin typeface="Source Sans Pro"/>
                <a:cs typeface="Source Sans Pro"/>
              </a:rPr>
              <a:t> </a:t>
            </a:r>
            <a:r>
              <a:rPr dirty="0" sz="1600" spc="-5">
                <a:latin typeface="Source Sans Pro"/>
                <a:cs typeface="Source Sans Pro"/>
              </a:rPr>
              <a:t>ontariocolleges.ca.</a:t>
            </a:r>
            <a:endParaRPr sz="1600">
              <a:latin typeface="Source Sans Pro"/>
              <a:cs typeface="Source Sans Pro"/>
            </a:endParaRPr>
          </a:p>
          <a:p>
            <a:pPr marL="12700">
              <a:lnSpc>
                <a:spcPct val="100000"/>
              </a:lnSpc>
              <a:spcBef>
                <a:spcPts val="1180"/>
              </a:spcBef>
            </a:pPr>
            <a:r>
              <a:rPr dirty="0" sz="2000" b="1">
                <a:latin typeface="Source Sans Pro"/>
                <a:cs typeface="Source Sans Pro"/>
              </a:rPr>
              <a:t>February </a:t>
            </a:r>
            <a:r>
              <a:rPr dirty="0" sz="2000" spc="-5" b="1">
                <a:latin typeface="Source Sans Pro"/>
                <a:cs typeface="Source Sans Pro"/>
              </a:rPr>
              <a:t>1, </a:t>
            </a:r>
            <a:r>
              <a:rPr dirty="0" sz="2000" b="1">
                <a:latin typeface="Source Sans Pro"/>
                <a:cs typeface="Source Sans Pro"/>
              </a:rPr>
              <a:t>2020: Equal Consideration</a:t>
            </a:r>
            <a:r>
              <a:rPr dirty="0" sz="2000" spc="-105" b="1">
                <a:latin typeface="Source Sans Pro"/>
                <a:cs typeface="Source Sans Pro"/>
              </a:rPr>
              <a:t> </a:t>
            </a:r>
            <a:r>
              <a:rPr dirty="0" sz="2000" b="1">
                <a:latin typeface="Source Sans Pro"/>
                <a:cs typeface="Source Sans Pro"/>
              </a:rPr>
              <a:t>Date</a:t>
            </a:r>
            <a:endParaRPr sz="2000">
              <a:latin typeface="Source Sans Pro"/>
              <a:cs typeface="Source Sans Pro"/>
            </a:endParaRPr>
          </a:p>
          <a:p>
            <a:pPr marL="297180" marR="79375" indent="-284480">
              <a:lnSpc>
                <a:spcPct val="100000"/>
              </a:lnSpc>
              <a:spcBef>
                <a:spcPts val="620"/>
              </a:spcBef>
              <a:buFont typeface="Arial"/>
              <a:buChar char="•"/>
              <a:tabLst>
                <a:tab pos="297180" algn="l"/>
                <a:tab pos="297815" algn="l"/>
              </a:tabLst>
            </a:pPr>
            <a:r>
              <a:rPr dirty="0" sz="1600" spc="-5">
                <a:latin typeface="Source Sans Pro"/>
                <a:cs typeface="Source Sans Pro"/>
              </a:rPr>
              <a:t>Applications </a:t>
            </a:r>
            <a:r>
              <a:rPr dirty="0" sz="1600" spc="-5" b="1">
                <a:latin typeface="Source Sans Pro"/>
                <a:cs typeface="Source Sans Pro"/>
              </a:rPr>
              <a:t>received and paid for on or before this date </a:t>
            </a:r>
            <a:r>
              <a:rPr dirty="0" sz="1600" spc="-5">
                <a:latin typeface="Source Sans Pro"/>
                <a:cs typeface="Source Sans Pro"/>
              </a:rPr>
              <a:t>are considered equally by the </a:t>
            </a:r>
            <a:r>
              <a:rPr dirty="0" sz="1600">
                <a:latin typeface="Source Sans Pro"/>
                <a:cs typeface="Source Sans Pro"/>
              </a:rPr>
              <a:t>colleges. </a:t>
            </a:r>
            <a:r>
              <a:rPr dirty="0" sz="1600" spc="-5">
                <a:latin typeface="Source Sans Pro"/>
                <a:cs typeface="Source Sans Pro"/>
              </a:rPr>
              <a:t>It is critical to apply  to highly competitive programs by this </a:t>
            </a:r>
            <a:r>
              <a:rPr dirty="0" sz="1600">
                <a:latin typeface="Source Sans Pro"/>
                <a:cs typeface="Source Sans Pro"/>
              </a:rPr>
              <a:t>date. </a:t>
            </a:r>
            <a:r>
              <a:rPr dirty="0" sz="1600" spc="-5">
                <a:latin typeface="Source Sans Pro"/>
                <a:cs typeface="Source Sans Pro"/>
              </a:rPr>
              <a:t>Applications are still processed after this date, but are considered on a  first-come, first-served basis by the</a:t>
            </a:r>
            <a:r>
              <a:rPr dirty="0" sz="1600" spc="15">
                <a:latin typeface="Source Sans Pro"/>
                <a:cs typeface="Source Sans Pro"/>
              </a:rPr>
              <a:t> </a:t>
            </a:r>
            <a:r>
              <a:rPr dirty="0" sz="1600" spc="-5">
                <a:latin typeface="Source Sans Pro"/>
                <a:cs typeface="Source Sans Pro"/>
              </a:rPr>
              <a:t>colleges.</a:t>
            </a:r>
            <a:endParaRPr sz="1600">
              <a:latin typeface="Source Sans Pro"/>
              <a:cs typeface="Source Sans Pro"/>
            </a:endParaRPr>
          </a:p>
          <a:p>
            <a:pPr marL="12700">
              <a:lnSpc>
                <a:spcPct val="100000"/>
              </a:lnSpc>
              <a:spcBef>
                <a:spcPts val="1185"/>
              </a:spcBef>
            </a:pPr>
            <a:r>
              <a:rPr dirty="0" sz="2000" b="1">
                <a:latin typeface="Source Sans Pro"/>
                <a:cs typeface="Source Sans Pro"/>
              </a:rPr>
              <a:t>February 1, 2020: Earliest Offer</a:t>
            </a:r>
            <a:r>
              <a:rPr dirty="0" sz="2000" spc="-95" b="1">
                <a:latin typeface="Source Sans Pro"/>
                <a:cs typeface="Source Sans Pro"/>
              </a:rPr>
              <a:t> </a:t>
            </a:r>
            <a:r>
              <a:rPr dirty="0" sz="2000" b="1">
                <a:latin typeface="Source Sans Pro"/>
                <a:cs typeface="Source Sans Pro"/>
              </a:rPr>
              <a:t>Date</a:t>
            </a:r>
            <a:endParaRPr sz="2000">
              <a:latin typeface="Source Sans Pro"/>
              <a:cs typeface="Source Sans Pro"/>
            </a:endParaRPr>
          </a:p>
          <a:p>
            <a:pPr marL="297180" indent="-284480">
              <a:lnSpc>
                <a:spcPct val="100000"/>
              </a:lnSpc>
              <a:spcBef>
                <a:spcPts val="615"/>
              </a:spcBef>
              <a:buFont typeface="Arial"/>
              <a:buChar char="•"/>
              <a:tabLst>
                <a:tab pos="297180" algn="l"/>
                <a:tab pos="297815" algn="l"/>
              </a:tabLst>
            </a:pPr>
            <a:r>
              <a:rPr dirty="0" sz="1600" spc="-5">
                <a:latin typeface="Source Sans Pro"/>
                <a:cs typeface="Source Sans Pro"/>
              </a:rPr>
              <a:t>February </a:t>
            </a:r>
            <a:r>
              <a:rPr dirty="0" sz="1600">
                <a:latin typeface="Source Sans Pro"/>
                <a:cs typeface="Source Sans Pro"/>
              </a:rPr>
              <a:t>1</a:t>
            </a:r>
            <a:r>
              <a:rPr dirty="0" baseline="26455" sz="1575">
                <a:latin typeface="Source Sans Pro"/>
                <a:cs typeface="Source Sans Pro"/>
              </a:rPr>
              <a:t>st </a:t>
            </a:r>
            <a:r>
              <a:rPr dirty="0" sz="1600" spc="-5">
                <a:latin typeface="Source Sans Pro"/>
                <a:cs typeface="Source Sans Pro"/>
              </a:rPr>
              <a:t>is also the first day that colleges </a:t>
            </a:r>
            <a:r>
              <a:rPr dirty="0" sz="1600" spc="-5" b="1">
                <a:latin typeface="Source Sans Pro"/>
                <a:cs typeface="Source Sans Pro"/>
              </a:rPr>
              <a:t>may </a:t>
            </a:r>
            <a:r>
              <a:rPr dirty="0" sz="1600" spc="-5">
                <a:latin typeface="Source Sans Pro"/>
                <a:cs typeface="Source Sans Pro"/>
              </a:rPr>
              <a:t>begin sending offers of</a:t>
            </a:r>
            <a:r>
              <a:rPr dirty="0" sz="1600" spc="5">
                <a:latin typeface="Source Sans Pro"/>
                <a:cs typeface="Source Sans Pro"/>
              </a:rPr>
              <a:t> </a:t>
            </a:r>
            <a:r>
              <a:rPr dirty="0" sz="1600" spc="-5">
                <a:latin typeface="Source Sans Pro"/>
                <a:cs typeface="Source Sans Pro"/>
              </a:rPr>
              <a:t>admission.</a:t>
            </a:r>
            <a:endParaRPr sz="1600">
              <a:latin typeface="Source Sans Pro"/>
              <a:cs typeface="Source Sans Pro"/>
            </a:endParaRPr>
          </a:p>
          <a:p>
            <a:pPr marL="12700">
              <a:lnSpc>
                <a:spcPct val="100000"/>
              </a:lnSpc>
              <a:spcBef>
                <a:spcPts val="1185"/>
              </a:spcBef>
            </a:pPr>
            <a:r>
              <a:rPr dirty="0" sz="2000" b="1">
                <a:latin typeface="Source Sans Pro"/>
                <a:cs typeface="Source Sans Pro"/>
              </a:rPr>
              <a:t>May 1, 2020: Confirmation</a:t>
            </a:r>
            <a:r>
              <a:rPr dirty="0" sz="2000" spc="-105" b="1">
                <a:latin typeface="Source Sans Pro"/>
                <a:cs typeface="Source Sans Pro"/>
              </a:rPr>
              <a:t> </a:t>
            </a:r>
            <a:r>
              <a:rPr dirty="0" sz="2000" b="1">
                <a:latin typeface="Source Sans Pro"/>
                <a:cs typeface="Source Sans Pro"/>
              </a:rPr>
              <a:t>Deadline</a:t>
            </a:r>
            <a:endParaRPr sz="2000">
              <a:latin typeface="Source Sans Pro"/>
              <a:cs typeface="Source Sans Pro"/>
            </a:endParaRPr>
          </a:p>
          <a:p>
            <a:pPr marL="297180" marR="363855" indent="-284480">
              <a:lnSpc>
                <a:spcPct val="100000"/>
              </a:lnSpc>
              <a:spcBef>
                <a:spcPts val="620"/>
              </a:spcBef>
              <a:buFont typeface="Arial"/>
              <a:buChar char="•"/>
              <a:tabLst>
                <a:tab pos="297180" algn="l"/>
                <a:tab pos="297815" algn="l"/>
              </a:tabLst>
            </a:pPr>
            <a:r>
              <a:rPr dirty="0" sz="1600" spc="-5">
                <a:latin typeface="Source Sans Pro"/>
                <a:cs typeface="Source Sans Pro"/>
              </a:rPr>
              <a:t>Most offers of admission must be confirmed by this date. </a:t>
            </a:r>
            <a:r>
              <a:rPr dirty="0" sz="1600" spc="-10">
                <a:latin typeface="Source Sans Pro"/>
                <a:cs typeface="Source Sans Pro"/>
              </a:rPr>
              <a:t>The </a:t>
            </a:r>
            <a:r>
              <a:rPr dirty="0" sz="1600" spc="-5">
                <a:latin typeface="Source Sans Pro"/>
                <a:cs typeface="Source Sans Pro"/>
              </a:rPr>
              <a:t>colleges will determine the due date to confirm offers  made after May 1. Check your offer package to find out the expiry date of your offer of</a:t>
            </a:r>
            <a:r>
              <a:rPr dirty="0" sz="1600" spc="105">
                <a:latin typeface="Source Sans Pro"/>
                <a:cs typeface="Source Sans Pro"/>
              </a:rPr>
              <a:t> </a:t>
            </a:r>
            <a:r>
              <a:rPr dirty="0" sz="1600" spc="-5">
                <a:latin typeface="Source Sans Pro"/>
                <a:cs typeface="Source Sans Pro"/>
              </a:rPr>
              <a:t>admission.</a:t>
            </a:r>
            <a:endParaRPr sz="1600">
              <a:latin typeface="Source Sans Pro"/>
              <a:cs typeface="Source Sans Pro"/>
            </a:endParaRPr>
          </a:p>
          <a:p>
            <a:pPr marL="12700">
              <a:lnSpc>
                <a:spcPct val="100000"/>
              </a:lnSpc>
              <a:spcBef>
                <a:spcPts val="1180"/>
              </a:spcBef>
            </a:pPr>
            <a:r>
              <a:rPr dirty="0" sz="2000" b="1">
                <a:latin typeface="Source Sans Pro"/>
                <a:cs typeface="Source Sans Pro"/>
              </a:rPr>
              <a:t>Mid-June 2020: Tuition Deposit</a:t>
            </a:r>
            <a:r>
              <a:rPr dirty="0" sz="2000" spc="-100" b="1">
                <a:latin typeface="Source Sans Pro"/>
                <a:cs typeface="Source Sans Pro"/>
              </a:rPr>
              <a:t> </a:t>
            </a:r>
            <a:r>
              <a:rPr dirty="0" sz="2000" b="1">
                <a:latin typeface="Source Sans Pro"/>
                <a:cs typeface="Source Sans Pro"/>
              </a:rPr>
              <a:t>Due</a:t>
            </a:r>
            <a:endParaRPr sz="2000">
              <a:latin typeface="Source Sans Pro"/>
              <a:cs typeface="Source Sans Pro"/>
            </a:endParaRPr>
          </a:p>
          <a:p>
            <a:pPr marL="297180" marR="5080" indent="-284480">
              <a:lnSpc>
                <a:spcPct val="100000"/>
              </a:lnSpc>
              <a:spcBef>
                <a:spcPts val="620"/>
              </a:spcBef>
              <a:buFont typeface="Arial"/>
              <a:buChar char="•"/>
              <a:tabLst>
                <a:tab pos="297180" algn="l"/>
                <a:tab pos="297815" algn="l"/>
              </a:tabLst>
            </a:pPr>
            <a:r>
              <a:rPr dirty="0" sz="1600" spc="-10">
                <a:latin typeface="Source Sans Pro"/>
                <a:cs typeface="Source Sans Pro"/>
              </a:rPr>
              <a:t>The </a:t>
            </a:r>
            <a:r>
              <a:rPr dirty="0" sz="1600" spc="-5">
                <a:latin typeface="Source Sans Pro"/>
                <a:cs typeface="Source Sans Pro"/>
              </a:rPr>
              <a:t>colleges require payment of a tuition deposit in mid-June to secure your spot in your program. Each college sets its  </a:t>
            </a:r>
            <a:r>
              <a:rPr dirty="0" sz="1600" spc="-10">
                <a:latin typeface="Source Sans Pro"/>
                <a:cs typeface="Source Sans Pro"/>
              </a:rPr>
              <a:t>own </a:t>
            </a:r>
            <a:r>
              <a:rPr dirty="0" sz="1600" spc="-5">
                <a:latin typeface="Source Sans Pro"/>
                <a:cs typeface="Source Sans Pro"/>
              </a:rPr>
              <a:t>tuition deposit amount and payment deadline. This information will be communicated to you by the</a:t>
            </a:r>
            <a:r>
              <a:rPr dirty="0" sz="1600" spc="204">
                <a:latin typeface="Source Sans Pro"/>
                <a:cs typeface="Source Sans Pro"/>
              </a:rPr>
              <a:t> </a:t>
            </a:r>
            <a:r>
              <a:rPr dirty="0" sz="1600">
                <a:latin typeface="Source Sans Pro"/>
                <a:cs typeface="Source Sans Pro"/>
              </a:rPr>
              <a:t>college.</a:t>
            </a:r>
            <a:endParaRPr sz="1600">
              <a:latin typeface="Source Sans Pro"/>
              <a:cs typeface="Source Sans Pro"/>
            </a:endParaRPr>
          </a:p>
          <a:p>
            <a:pPr marL="12700">
              <a:lnSpc>
                <a:spcPct val="100000"/>
              </a:lnSpc>
              <a:spcBef>
                <a:spcPts val="1230"/>
              </a:spcBef>
            </a:pPr>
            <a:r>
              <a:rPr dirty="0" sz="1200">
                <a:latin typeface="Source Sans Pro"/>
                <a:cs typeface="Source Sans Pro"/>
              </a:rPr>
              <a:t>*</a:t>
            </a:r>
            <a:r>
              <a:rPr dirty="0" sz="1200" spc="-20">
                <a:latin typeface="Source Sans Pro"/>
                <a:cs typeface="Source Sans Pro"/>
              </a:rPr>
              <a:t> </a:t>
            </a:r>
            <a:r>
              <a:rPr dirty="0" sz="1200">
                <a:latin typeface="Source Sans Pro"/>
                <a:cs typeface="Source Sans Pro"/>
              </a:rPr>
              <a:t>Please</a:t>
            </a:r>
            <a:r>
              <a:rPr dirty="0" sz="1200" spc="-25">
                <a:latin typeface="Source Sans Pro"/>
                <a:cs typeface="Source Sans Pro"/>
              </a:rPr>
              <a:t> </a:t>
            </a:r>
            <a:r>
              <a:rPr dirty="0" sz="1200">
                <a:latin typeface="Source Sans Pro"/>
                <a:cs typeface="Source Sans Pro"/>
              </a:rPr>
              <a:t>note that</a:t>
            </a:r>
            <a:r>
              <a:rPr dirty="0" sz="1200" spc="-30">
                <a:latin typeface="Source Sans Pro"/>
                <a:cs typeface="Source Sans Pro"/>
              </a:rPr>
              <a:t> </a:t>
            </a:r>
            <a:r>
              <a:rPr dirty="0" sz="1200">
                <a:latin typeface="Source Sans Pro"/>
                <a:cs typeface="Source Sans Pro"/>
              </a:rPr>
              <a:t>the</a:t>
            </a:r>
            <a:r>
              <a:rPr dirty="0" sz="1200" spc="-5">
                <a:latin typeface="Source Sans Pro"/>
                <a:cs typeface="Source Sans Pro"/>
              </a:rPr>
              <a:t> </a:t>
            </a:r>
            <a:r>
              <a:rPr dirty="0" sz="1200">
                <a:latin typeface="Source Sans Pro"/>
                <a:cs typeface="Source Sans Pro"/>
              </a:rPr>
              <a:t>above</a:t>
            </a:r>
            <a:r>
              <a:rPr dirty="0" sz="1200" spc="-10">
                <a:latin typeface="Source Sans Pro"/>
                <a:cs typeface="Source Sans Pro"/>
              </a:rPr>
              <a:t> </a:t>
            </a:r>
            <a:r>
              <a:rPr dirty="0" sz="1200">
                <a:latin typeface="Source Sans Pro"/>
                <a:cs typeface="Source Sans Pro"/>
              </a:rPr>
              <a:t>dates</a:t>
            </a:r>
            <a:r>
              <a:rPr dirty="0" sz="1200" spc="-30">
                <a:latin typeface="Source Sans Pro"/>
                <a:cs typeface="Source Sans Pro"/>
              </a:rPr>
              <a:t> </a:t>
            </a:r>
            <a:r>
              <a:rPr dirty="0" sz="1200">
                <a:latin typeface="Source Sans Pro"/>
                <a:cs typeface="Source Sans Pro"/>
              </a:rPr>
              <a:t>apply</a:t>
            </a:r>
            <a:r>
              <a:rPr dirty="0" sz="1200" spc="-35">
                <a:latin typeface="Source Sans Pro"/>
                <a:cs typeface="Source Sans Pro"/>
              </a:rPr>
              <a:t> </a:t>
            </a:r>
            <a:r>
              <a:rPr dirty="0" sz="1200">
                <a:latin typeface="Source Sans Pro"/>
                <a:cs typeface="Source Sans Pro"/>
              </a:rPr>
              <a:t>to</a:t>
            </a:r>
            <a:r>
              <a:rPr dirty="0" sz="1200" spc="-20">
                <a:latin typeface="Source Sans Pro"/>
                <a:cs typeface="Source Sans Pro"/>
              </a:rPr>
              <a:t> </a:t>
            </a:r>
            <a:r>
              <a:rPr dirty="0" sz="1200">
                <a:latin typeface="Source Sans Pro"/>
                <a:cs typeface="Source Sans Pro"/>
              </a:rPr>
              <a:t>programs</a:t>
            </a:r>
            <a:r>
              <a:rPr dirty="0" sz="1200" spc="-25">
                <a:latin typeface="Source Sans Pro"/>
                <a:cs typeface="Source Sans Pro"/>
              </a:rPr>
              <a:t> </a:t>
            </a:r>
            <a:r>
              <a:rPr dirty="0" sz="1200">
                <a:latin typeface="Source Sans Pro"/>
                <a:cs typeface="Source Sans Pro"/>
              </a:rPr>
              <a:t>beginning</a:t>
            </a:r>
            <a:r>
              <a:rPr dirty="0" sz="1200" spc="-5">
                <a:latin typeface="Source Sans Pro"/>
                <a:cs typeface="Source Sans Pro"/>
              </a:rPr>
              <a:t> </a:t>
            </a:r>
            <a:r>
              <a:rPr dirty="0" sz="1200">
                <a:latin typeface="Source Sans Pro"/>
                <a:cs typeface="Source Sans Pro"/>
              </a:rPr>
              <a:t>in the</a:t>
            </a:r>
            <a:r>
              <a:rPr dirty="0" sz="1200" spc="-20">
                <a:latin typeface="Source Sans Pro"/>
                <a:cs typeface="Source Sans Pro"/>
              </a:rPr>
              <a:t> </a:t>
            </a:r>
            <a:r>
              <a:rPr dirty="0" sz="1200">
                <a:latin typeface="Source Sans Pro"/>
                <a:cs typeface="Source Sans Pro"/>
              </a:rPr>
              <a:t>fall</a:t>
            </a:r>
            <a:r>
              <a:rPr dirty="0" sz="1200" spc="-25">
                <a:latin typeface="Source Sans Pro"/>
                <a:cs typeface="Source Sans Pro"/>
              </a:rPr>
              <a:t> </a:t>
            </a:r>
            <a:r>
              <a:rPr dirty="0" sz="1200">
                <a:latin typeface="Source Sans Pro"/>
                <a:cs typeface="Source Sans Pro"/>
              </a:rPr>
              <a:t>of</a:t>
            </a:r>
            <a:r>
              <a:rPr dirty="0" sz="1200" spc="-5">
                <a:latin typeface="Source Sans Pro"/>
                <a:cs typeface="Source Sans Pro"/>
              </a:rPr>
              <a:t> </a:t>
            </a:r>
            <a:r>
              <a:rPr dirty="0" sz="1200">
                <a:latin typeface="Source Sans Pro"/>
                <a:cs typeface="Source Sans Pro"/>
              </a:rPr>
              <a:t>2020. Contact</a:t>
            </a:r>
            <a:r>
              <a:rPr dirty="0" sz="1200" spc="-20">
                <a:latin typeface="Source Sans Pro"/>
                <a:cs typeface="Source Sans Pro"/>
              </a:rPr>
              <a:t> </a:t>
            </a:r>
            <a:r>
              <a:rPr dirty="0" sz="1200">
                <a:latin typeface="Source Sans Pro"/>
                <a:cs typeface="Source Sans Pro"/>
              </a:rPr>
              <a:t>the</a:t>
            </a:r>
            <a:r>
              <a:rPr dirty="0" sz="1200" spc="-15">
                <a:latin typeface="Source Sans Pro"/>
                <a:cs typeface="Source Sans Pro"/>
              </a:rPr>
              <a:t> </a:t>
            </a:r>
            <a:r>
              <a:rPr dirty="0" sz="1200">
                <a:latin typeface="Source Sans Pro"/>
                <a:cs typeface="Source Sans Pro"/>
              </a:rPr>
              <a:t>colleges</a:t>
            </a:r>
            <a:r>
              <a:rPr dirty="0" sz="1200" spc="-30">
                <a:latin typeface="Source Sans Pro"/>
                <a:cs typeface="Source Sans Pro"/>
              </a:rPr>
              <a:t> </a:t>
            </a:r>
            <a:r>
              <a:rPr dirty="0" sz="1200">
                <a:latin typeface="Source Sans Pro"/>
                <a:cs typeface="Source Sans Pro"/>
              </a:rPr>
              <a:t>for</a:t>
            </a:r>
            <a:r>
              <a:rPr dirty="0" sz="1200" spc="-15">
                <a:latin typeface="Source Sans Pro"/>
                <a:cs typeface="Source Sans Pro"/>
              </a:rPr>
              <a:t> </a:t>
            </a:r>
            <a:r>
              <a:rPr dirty="0" sz="1200">
                <a:latin typeface="Source Sans Pro"/>
                <a:cs typeface="Source Sans Pro"/>
              </a:rPr>
              <a:t>deadlines</a:t>
            </a:r>
            <a:r>
              <a:rPr dirty="0" sz="1200" spc="-45">
                <a:latin typeface="Source Sans Pro"/>
                <a:cs typeface="Source Sans Pro"/>
              </a:rPr>
              <a:t> </a:t>
            </a:r>
            <a:r>
              <a:rPr dirty="0" sz="1200">
                <a:latin typeface="Source Sans Pro"/>
                <a:cs typeface="Source Sans Pro"/>
              </a:rPr>
              <a:t>for other</a:t>
            </a:r>
            <a:r>
              <a:rPr dirty="0" sz="1200" spc="-10">
                <a:latin typeface="Source Sans Pro"/>
                <a:cs typeface="Source Sans Pro"/>
              </a:rPr>
              <a:t> </a:t>
            </a:r>
            <a:r>
              <a:rPr dirty="0" sz="1200">
                <a:latin typeface="Source Sans Pro"/>
                <a:cs typeface="Source Sans Pro"/>
              </a:rPr>
              <a:t>start</a:t>
            </a:r>
            <a:r>
              <a:rPr dirty="0" sz="1200" spc="-40">
                <a:latin typeface="Source Sans Pro"/>
                <a:cs typeface="Source Sans Pro"/>
              </a:rPr>
              <a:t> </a:t>
            </a:r>
            <a:r>
              <a:rPr dirty="0" sz="1200">
                <a:latin typeface="Source Sans Pro"/>
                <a:cs typeface="Source Sans Pro"/>
              </a:rPr>
              <a:t>dates.</a:t>
            </a:r>
            <a:endParaRPr sz="1200">
              <a:latin typeface="Source Sans Pro"/>
              <a:cs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7972425" cy="513715"/>
          </a:xfrm>
          <a:prstGeom prst="rect"/>
        </p:spPr>
        <p:txBody>
          <a:bodyPr wrap="square" lIns="0" tIns="12700" rIns="0" bIns="0" rtlCol="0" vert="horz">
            <a:spAutoFit/>
          </a:bodyPr>
          <a:lstStyle/>
          <a:p>
            <a:pPr marL="12700">
              <a:lnSpc>
                <a:spcPct val="100000"/>
              </a:lnSpc>
              <a:spcBef>
                <a:spcPts val="100"/>
              </a:spcBef>
            </a:pPr>
            <a:r>
              <a:rPr dirty="0" spc="80"/>
              <a:t>Important </a:t>
            </a:r>
            <a:r>
              <a:rPr dirty="0" spc="15"/>
              <a:t>Info </a:t>
            </a:r>
            <a:r>
              <a:rPr dirty="0" spc="85"/>
              <a:t>About </a:t>
            </a:r>
            <a:r>
              <a:rPr dirty="0" spc="114"/>
              <a:t>the</a:t>
            </a:r>
            <a:r>
              <a:rPr dirty="0" spc="-745"/>
              <a:t> </a:t>
            </a:r>
            <a:r>
              <a:rPr dirty="0" spc="50"/>
              <a:t>Application</a:t>
            </a:r>
          </a:p>
        </p:txBody>
      </p:sp>
      <p:sp>
        <p:nvSpPr>
          <p:cNvPr id="3" name="object 3"/>
          <p:cNvSpPr txBox="1"/>
          <p:nvPr/>
        </p:nvSpPr>
        <p:spPr>
          <a:xfrm>
            <a:off x="612140" y="865692"/>
            <a:ext cx="10342880" cy="5819140"/>
          </a:xfrm>
          <a:prstGeom prst="rect">
            <a:avLst/>
          </a:prstGeom>
        </p:spPr>
        <p:txBody>
          <a:bodyPr wrap="square" lIns="0" tIns="165735" rIns="0" bIns="0" rtlCol="0" vert="horz">
            <a:spAutoFit/>
          </a:bodyPr>
          <a:lstStyle/>
          <a:p>
            <a:pPr marL="297180" indent="-284480">
              <a:lnSpc>
                <a:spcPct val="100000"/>
              </a:lnSpc>
              <a:spcBef>
                <a:spcPts val="1305"/>
              </a:spcBef>
              <a:buFont typeface="Arial"/>
              <a:buChar char="•"/>
              <a:tabLst>
                <a:tab pos="297180" algn="l"/>
                <a:tab pos="297815" algn="l"/>
              </a:tabLst>
            </a:pPr>
            <a:r>
              <a:rPr dirty="0" sz="1800" spc="-5">
                <a:latin typeface="Source Sans Pro"/>
                <a:cs typeface="Source Sans Pro"/>
              </a:rPr>
              <a:t>The application processing </a:t>
            </a:r>
            <a:r>
              <a:rPr dirty="0" sz="1800">
                <a:latin typeface="Source Sans Pro"/>
                <a:cs typeface="Source Sans Pro"/>
              </a:rPr>
              <a:t>fee is </a:t>
            </a:r>
            <a:r>
              <a:rPr dirty="0" sz="1800" spc="-5" b="1">
                <a:latin typeface="Source Sans Pro"/>
                <a:cs typeface="Source Sans Pro"/>
              </a:rPr>
              <a:t>$95</a:t>
            </a:r>
            <a:r>
              <a:rPr dirty="0" sz="1800" spc="-10" b="1">
                <a:latin typeface="Source Sans Pro"/>
                <a:cs typeface="Source Sans Pro"/>
              </a:rPr>
              <a:t> </a:t>
            </a:r>
            <a:r>
              <a:rPr dirty="0" sz="1800" spc="-5">
                <a:latin typeface="Source Sans Pro"/>
                <a:cs typeface="Source Sans Pro"/>
              </a:rPr>
              <a:t>(non-refundable).</a:t>
            </a:r>
            <a:endParaRPr sz="1800">
              <a:latin typeface="Source Sans Pro"/>
              <a:cs typeface="Source Sans Pro"/>
            </a:endParaRPr>
          </a:p>
          <a:p>
            <a:pPr marL="297180" indent="-284480">
              <a:lnSpc>
                <a:spcPct val="100000"/>
              </a:lnSpc>
              <a:spcBef>
                <a:spcPts val="1200"/>
              </a:spcBef>
              <a:buFont typeface="Arial"/>
              <a:buChar char="•"/>
              <a:tabLst>
                <a:tab pos="297180" algn="l"/>
                <a:tab pos="297815" algn="l"/>
              </a:tabLst>
            </a:pPr>
            <a:r>
              <a:rPr dirty="0" sz="1800">
                <a:latin typeface="Source Sans Pro"/>
                <a:cs typeface="Source Sans Pro"/>
              </a:rPr>
              <a:t>There </a:t>
            </a:r>
            <a:r>
              <a:rPr dirty="0" sz="1800" spc="-5">
                <a:latin typeface="Source Sans Pro"/>
                <a:cs typeface="Source Sans Pro"/>
              </a:rPr>
              <a:t>may </a:t>
            </a:r>
            <a:r>
              <a:rPr dirty="0" sz="1800">
                <a:latin typeface="Source Sans Pro"/>
                <a:cs typeface="Source Sans Pro"/>
              </a:rPr>
              <a:t>be </a:t>
            </a:r>
            <a:r>
              <a:rPr dirty="0" sz="1800" spc="-5">
                <a:latin typeface="Source Sans Pro"/>
                <a:cs typeface="Source Sans Pro"/>
              </a:rPr>
              <a:t>additional fees </a:t>
            </a:r>
            <a:r>
              <a:rPr dirty="0" sz="1800">
                <a:latin typeface="Source Sans Pro"/>
                <a:cs typeface="Source Sans Pro"/>
              </a:rPr>
              <a:t>to </a:t>
            </a:r>
            <a:r>
              <a:rPr dirty="0" sz="1800" spc="-5">
                <a:latin typeface="Source Sans Pro"/>
                <a:cs typeface="Source Sans Pro"/>
              </a:rPr>
              <a:t>order transcripts.</a:t>
            </a:r>
            <a:endParaRPr sz="1800">
              <a:latin typeface="Source Sans Pro"/>
              <a:cs typeface="Source Sans Pro"/>
            </a:endParaRPr>
          </a:p>
          <a:p>
            <a:pPr marL="297180" indent="-284480">
              <a:lnSpc>
                <a:spcPct val="100000"/>
              </a:lnSpc>
              <a:spcBef>
                <a:spcPts val="1200"/>
              </a:spcBef>
              <a:buFont typeface="Arial"/>
              <a:buChar char="•"/>
              <a:tabLst>
                <a:tab pos="297180" algn="l"/>
                <a:tab pos="297815" algn="l"/>
              </a:tabLst>
            </a:pPr>
            <a:r>
              <a:rPr dirty="0" sz="1800">
                <a:latin typeface="Source Sans Pro"/>
                <a:cs typeface="Source Sans Pro"/>
              </a:rPr>
              <a:t>An </a:t>
            </a:r>
            <a:r>
              <a:rPr dirty="0" sz="1800" spc="-5">
                <a:latin typeface="Source Sans Pro"/>
                <a:cs typeface="Source Sans Pro"/>
              </a:rPr>
              <a:t>application allows you </a:t>
            </a:r>
            <a:r>
              <a:rPr dirty="0" sz="1800">
                <a:latin typeface="Source Sans Pro"/>
                <a:cs typeface="Source Sans Pro"/>
              </a:rPr>
              <a:t>up to </a:t>
            </a:r>
            <a:r>
              <a:rPr dirty="0" sz="1800" b="1">
                <a:latin typeface="Source Sans Pro"/>
                <a:cs typeface="Source Sans Pro"/>
              </a:rPr>
              <a:t>5 program </a:t>
            </a:r>
            <a:r>
              <a:rPr dirty="0" sz="1800" spc="-5" b="1">
                <a:latin typeface="Source Sans Pro"/>
                <a:cs typeface="Source Sans Pro"/>
              </a:rPr>
              <a:t>choices</a:t>
            </a:r>
            <a:r>
              <a:rPr dirty="0" sz="1800" spc="-5">
                <a:latin typeface="Source Sans Pro"/>
                <a:cs typeface="Source Sans Pro"/>
              </a:rPr>
              <a:t>, </a:t>
            </a:r>
            <a:r>
              <a:rPr dirty="0" sz="1800">
                <a:latin typeface="Source Sans Pro"/>
                <a:cs typeface="Source Sans Pro"/>
              </a:rPr>
              <a:t>with </a:t>
            </a:r>
            <a:r>
              <a:rPr dirty="0" sz="1800" b="1">
                <a:latin typeface="Source Sans Pro"/>
                <a:cs typeface="Source Sans Pro"/>
              </a:rPr>
              <a:t>no more than 3 </a:t>
            </a:r>
            <a:r>
              <a:rPr dirty="0" sz="1800">
                <a:latin typeface="Source Sans Pro"/>
                <a:cs typeface="Source Sans Pro"/>
              </a:rPr>
              <a:t>at any </a:t>
            </a:r>
            <a:r>
              <a:rPr dirty="0" sz="1800" spc="-5">
                <a:latin typeface="Source Sans Pro"/>
                <a:cs typeface="Source Sans Pro"/>
              </a:rPr>
              <a:t>one</a:t>
            </a:r>
            <a:r>
              <a:rPr dirty="0" sz="1800">
                <a:latin typeface="Source Sans Pro"/>
                <a:cs typeface="Source Sans Pro"/>
              </a:rPr>
              <a:t> </a:t>
            </a:r>
            <a:r>
              <a:rPr dirty="0" sz="1800" spc="-5">
                <a:latin typeface="Source Sans Pro"/>
                <a:cs typeface="Source Sans Pro"/>
              </a:rPr>
              <a:t>college.</a:t>
            </a:r>
            <a:endParaRPr sz="1800">
              <a:latin typeface="Source Sans Pro"/>
              <a:cs typeface="Source Sans Pro"/>
            </a:endParaRPr>
          </a:p>
          <a:p>
            <a:pPr marL="297180" indent="-284480">
              <a:lnSpc>
                <a:spcPct val="100000"/>
              </a:lnSpc>
              <a:spcBef>
                <a:spcPts val="1200"/>
              </a:spcBef>
              <a:buFont typeface="Arial"/>
              <a:buChar char="•"/>
              <a:tabLst>
                <a:tab pos="297180" algn="l"/>
                <a:tab pos="297815" algn="l"/>
              </a:tabLst>
            </a:pPr>
            <a:r>
              <a:rPr dirty="0" sz="1800">
                <a:latin typeface="Source Sans Pro"/>
                <a:cs typeface="Source Sans Pro"/>
              </a:rPr>
              <a:t>All </a:t>
            </a:r>
            <a:r>
              <a:rPr dirty="0" sz="1800" spc="-5">
                <a:latin typeface="Source Sans Pro"/>
                <a:cs typeface="Source Sans Pro"/>
              </a:rPr>
              <a:t>program choices must </a:t>
            </a:r>
            <a:r>
              <a:rPr dirty="0" sz="1800">
                <a:latin typeface="Source Sans Pro"/>
                <a:cs typeface="Source Sans Pro"/>
              </a:rPr>
              <a:t>start within the same </a:t>
            </a:r>
            <a:r>
              <a:rPr dirty="0" sz="1800" spc="-5">
                <a:latin typeface="Source Sans Pro"/>
                <a:cs typeface="Source Sans Pro"/>
              </a:rPr>
              <a:t>academic year </a:t>
            </a:r>
            <a:r>
              <a:rPr dirty="0" sz="1800">
                <a:latin typeface="Source Sans Pro"/>
                <a:cs typeface="Source Sans Pro"/>
              </a:rPr>
              <a:t>(August –</a:t>
            </a:r>
            <a:r>
              <a:rPr dirty="0" sz="1800" spc="-65">
                <a:latin typeface="Source Sans Pro"/>
                <a:cs typeface="Source Sans Pro"/>
              </a:rPr>
              <a:t> </a:t>
            </a:r>
            <a:r>
              <a:rPr dirty="0" sz="1800" spc="-5">
                <a:latin typeface="Source Sans Pro"/>
                <a:cs typeface="Source Sans Pro"/>
              </a:rPr>
              <a:t>July).</a:t>
            </a:r>
            <a:endParaRPr sz="1800">
              <a:latin typeface="Source Sans Pro"/>
              <a:cs typeface="Source Sans Pro"/>
            </a:endParaRPr>
          </a:p>
          <a:p>
            <a:pPr marL="297180" indent="-284480">
              <a:lnSpc>
                <a:spcPct val="100000"/>
              </a:lnSpc>
              <a:spcBef>
                <a:spcPts val="1205"/>
              </a:spcBef>
              <a:buFont typeface="Arial"/>
              <a:buChar char="•"/>
              <a:tabLst>
                <a:tab pos="297180" algn="l"/>
                <a:tab pos="297815" algn="l"/>
              </a:tabLst>
            </a:pPr>
            <a:r>
              <a:rPr dirty="0" sz="1800" spc="-5">
                <a:latin typeface="Source Sans Pro"/>
                <a:cs typeface="Source Sans Pro"/>
              </a:rPr>
              <a:t>Your username </a:t>
            </a:r>
            <a:r>
              <a:rPr dirty="0" sz="1800">
                <a:latin typeface="Source Sans Pro"/>
                <a:cs typeface="Source Sans Pro"/>
              </a:rPr>
              <a:t>is </a:t>
            </a:r>
            <a:r>
              <a:rPr dirty="0" sz="1800" b="1">
                <a:latin typeface="Source Sans Pro"/>
                <a:cs typeface="Source Sans Pro"/>
              </a:rPr>
              <a:t>permanent</a:t>
            </a:r>
            <a:r>
              <a:rPr dirty="0" sz="1800">
                <a:latin typeface="Source Sans Pro"/>
                <a:cs typeface="Source Sans Pro"/>
              </a:rPr>
              <a:t>. </a:t>
            </a:r>
            <a:r>
              <a:rPr dirty="0" sz="1800" spc="-5">
                <a:latin typeface="Source Sans Pro"/>
                <a:cs typeface="Source Sans Pro"/>
              </a:rPr>
              <a:t>It </a:t>
            </a:r>
            <a:r>
              <a:rPr dirty="0" sz="1800">
                <a:latin typeface="Source Sans Pro"/>
                <a:cs typeface="Source Sans Pro"/>
              </a:rPr>
              <a:t>will </a:t>
            </a:r>
            <a:r>
              <a:rPr dirty="0" sz="1800" spc="-5">
                <a:latin typeface="Source Sans Pro"/>
                <a:cs typeface="Source Sans Pro"/>
              </a:rPr>
              <a:t>not </a:t>
            </a:r>
            <a:r>
              <a:rPr dirty="0" sz="1800">
                <a:latin typeface="Source Sans Pro"/>
                <a:cs typeface="Source Sans Pro"/>
              </a:rPr>
              <a:t>change if you update your </a:t>
            </a:r>
            <a:r>
              <a:rPr dirty="0" sz="1800" spc="-5">
                <a:latin typeface="Source Sans Pro"/>
                <a:cs typeface="Source Sans Pro"/>
              </a:rPr>
              <a:t>contact email</a:t>
            </a:r>
            <a:r>
              <a:rPr dirty="0" sz="1800" spc="-10">
                <a:latin typeface="Source Sans Pro"/>
                <a:cs typeface="Source Sans Pro"/>
              </a:rPr>
              <a:t> </a:t>
            </a:r>
            <a:r>
              <a:rPr dirty="0" sz="1800" spc="-5">
                <a:latin typeface="Source Sans Pro"/>
                <a:cs typeface="Source Sans Pro"/>
              </a:rPr>
              <a:t>address.</a:t>
            </a:r>
            <a:endParaRPr sz="1800">
              <a:latin typeface="Source Sans Pro"/>
              <a:cs typeface="Source Sans Pro"/>
            </a:endParaRPr>
          </a:p>
          <a:p>
            <a:pPr marL="297180" indent="-284480">
              <a:lnSpc>
                <a:spcPct val="100000"/>
              </a:lnSpc>
              <a:spcBef>
                <a:spcPts val="1200"/>
              </a:spcBef>
              <a:buFont typeface="Arial"/>
              <a:buChar char="•"/>
              <a:tabLst>
                <a:tab pos="297180" algn="l"/>
                <a:tab pos="297815" algn="l"/>
              </a:tabLst>
            </a:pPr>
            <a:r>
              <a:rPr dirty="0" sz="1800" spc="-5">
                <a:latin typeface="Source Sans Pro"/>
                <a:cs typeface="Source Sans Pro"/>
              </a:rPr>
              <a:t>Your </a:t>
            </a:r>
            <a:r>
              <a:rPr dirty="0" sz="1800">
                <a:latin typeface="Source Sans Pro"/>
                <a:cs typeface="Source Sans Pro"/>
              </a:rPr>
              <a:t>password must be </a:t>
            </a:r>
            <a:r>
              <a:rPr dirty="0" sz="1800" spc="-5">
                <a:latin typeface="Source Sans Pro"/>
                <a:cs typeface="Source Sans Pro"/>
              </a:rPr>
              <a:t>between </a:t>
            </a:r>
            <a:r>
              <a:rPr dirty="0" sz="1800" b="1">
                <a:latin typeface="Source Sans Pro"/>
                <a:cs typeface="Source Sans Pro"/>
              </a:rPr>
              <a:t>8 </a:t>
            </a:r>
            <a:r>
              <a:rPr dirty="0" sz="1800" spc="-5" b="1">
                <a:latin typeface="Source Sans Pro"/>
                <a:cs typeface="Source Sans Pro"/>
              </a:rPr>
              <a:t>and </a:t>
            </a:r>
            <a:r>
              <a:rPr dirty="0" sz="1800" b="1">
                <a:latin typeface="Source Sans Pro"/>
                <a:cs typeface="Source Sans Pro"/>
              </a:rPr>
              <a:t>14 </a:t>
            </a:r>
            <a:r>
              <a:rPr dirty="0" sz="1800" spc="-5" b="1">
                <a:latin typeface="Source Sans Pro"/>
                <a:cs typeface="Source Sans Pro"/>
              </a:rPr>
              <a:t>characters </a:t>
            </a:r>
            <a:r>
              <a:rPr dirty="0" sz="1800">
                <a:latin typeface="Source Sans Pro"/>
                <a:cs typeface="Source Sans Pro"/>
              </a:rPr>
              <a:t>in</a:t>
            </a:r>
            <a:r>
              <a:rPr dirty="0" sz="1800" spc="-25">
                <a:latin typeface="Source Sans Pro"/>
                <a:cs typeface="Source Sans Pro"/>
              </a:rPr>
              <a:t> </a:t>
            </a:r>
            <a:r>
              <a:rPr dirty="0" sz="1800" spc="-5">
                <a:latin typeface="Source Sans Pro"/>
                <a:cs typeface="Source Sans Pro"/>
              </a:rPr>
              <a:t>length.</a:t>
            </a:r>
            <a:endParaRPr sz="1800">
              <a:latin typeface="Source Sans Pro"/>
              <a:cs typeface="Source Sans Pro"/>
            </a:endParaRPr>
          </a:p>
          <a:p>
            <a:pPr marL="297180" indent="-284480">
              <a:lnSpc>
                <a:spcPct val="100000"/>
              </a:lnSpc>
              <a:spcBef>
                <a:spcPts val="1200"/>
              </a:spcBef>
              <a:buFont typeface="Arial"/>
              <a:buChar char="•"/>
              <a:tabLst>
                <a:tab pos="297180" algn="l"/>
                <a:tab pos="297815" algn="l"/>
              </a:tabLst>
            </a:pPr>
            <a:r>
              <a:rPr dirty="0" sz="1800" b="1">
                <a:latin typeface="Source Sans Pro"/>
                <a:cs typeface="Source Sans Pro"/>
              </a:rPr>
              <a:t>DO NOT </a:t>
            </a:r>
            <a:r>
              <a:rPr dirty="0" sz="1800" spc="-5">
                <a:latin typeface="Source Sans Pro"/>
                <a:cs typeface="Source Sans Pro"/>
              </a:rPr>
              <a:t>create more </a:t>
            </a:r>
            <a:r>
              <a:rPr dirty="0" sz="1800">
                <a:latin typeface="Source Sans Pro"/>
                <a:cs typeface="Source Sans Pro"/>
              </a:rPr>
              <a:t>than </a:t>
            </a:r>
            <a:r>
              <a:rPr dirty="0" sz="1800" spc="-5">
                <a:latin typeface="Source Sans Pro"/>
                <a:cs typeface="Source Sans Pro"/>
              </a:rPr>
              <a:t>one</a:t>
            </a:r>
            <a:r>
              <a:rPr dirty="0" sz="1800" spc="-40">
                <a:latin typeface="Source Sans Pro"/>
                <a:cs typeface="Source Sans Pro"/>
              </a:rPr>
              <a:t> </a:t>
            </a:r>
            <a:r>
              <a:rPr dirty="0" sz="1800" spc="-5">
                <a:latin typeface="Source Sans Pro"/>
                <a:cs typeface="Source Sans Pro"/>
              </a:rPr>
              <a:t>account.</a:t>
            </a:r>
            <a:endParaRPr sz="1800">
              <a:latin typeface="Source Sans Pro"/>
              <a:cs typeface="Source Sans Pro"/>
            </a:endParaRPr>
          </a:p>
          <a:p>
            <a:pPr marL="297180" marR="281305" indent="-284480">
              <a:lnSpc>
                <a:spcPct val="100000"/>
              </a:lnSpc>
              <a:spcBef>
                <a:spcPts val="1200"/>
              </a:spcBef>
              <a:buFont typeface="Arial"/>
              <a:buChar char="•"/>
              <a:tabLst>
                <a:tab pos="297180" algn="l"/>
                <a:tab pos="297815" algn="l"/>
              </a:tabLst>
            </a:pPr>
            <a:r>
              <a:rPr dirty="0" sz="1800" spc="-5">
                <a:latin typeface="Source Sans Pro"/>
                <a:cs typeface="Source Sans Pro"/>
              </a:rPr>
              <a:t>Some information </a:t>
            </a:r>
            <a:r>
              <a:rPr dirty="0" sz="1800">
                <a:latin typeface="Source Sans Pro"/>
                <a:cs typeface="Source Sans Pro"/>
              </a:rPr>
              <a:t>will </a:t>
            </a:r>
            <a:r>
              <a:rPr dirty="0" sz="1800" spc="-5">
                <a:latin typeface="Source Sans Pro"/>
                <a:cs typeface="Source Sans Pro"/>
              </a:rPr>
              <a:t>be automatically added </a:t>
            </a:r>
            <a:r>
              <a:rPr dirty="0" sz="1800">
                <a:latin typeface="Source Sans Pro"/>
                <a:cs typeface="Source Sans Pro"/>
              </a:rPr>
              <a:t>to </a:t>
            </a:r>
            <a:r>
              <a:rPr dirty="0" sz="1800" spc="-5">
                <a:latin typeface="Source Sans Pro"/>
                <a:cs typeface="Source Sans Pro"/>
              </a:rPr>
              <a:t>your account </a:t>
            </a:r>
            <a:r>
              <a:rPr dirty="0" sz="1800">
                <a:latin typeface="Source Sans Pro"/>
                <a:cs typeface="Source Sans Pro"/>
              </a:rPr>
              <a:t>based on the information you </a:t>
            </a:r>
            <a:r>
              <a:rPr dirty="0" sz="1800" spc="-5">
                <a:latin typeface="Source Sans Pro"/>
                <a:cs typeface="Source Sans Pro"/>
              </a:rPr>
              <a:t>provided  </a:t>
            </a:r>
            <a:r>
              <a:rPr dirty="0" sz="1800">
                <a:latin typeface="Source Sans Pro"/>
                <a:cs typeface="Source Sans Pro"/>
              </a:rPr>
              <a:t>when </a:t>
            </a:r>
            <a:r>
              <a:rPr dirty="0" sz="1800" spc="-5">
                <a:latin typeface="Source Sans Pro"/>
                <a:cs typeface="Source Sans Pro"/>
              </a:rPr>
              <a:t>creating </a:t>
            </a:r>
            <a:r>
              <a:rPr dirty="0" sz="1800">
                <a:latin typeface="Source Sans Pro"/>
                <a:cs typeface="Source Sans Pro"/>
              </a:rPr>
              <a:t>your</a:t>
            </a:r>
            <a:r>
              <a:rPr dirty="0" sz="1800" spc="-15">
                <a:latin typeface="Source Sans Pro"/>
                <a:cs typeface="Source Sans Pro"/>
              </a:rPr>
              <a:t> </a:t>
            </a:r>
            <a:r>
              <a:rPr dirty="0" sz="1800" spc="-5">
                <a:latin typeface="Source Sans Pro"/>
                <a:cs typeface="Source Sans Pro"/>
              </a:rPr>
              <a:t>account.</a:t>
            </a:r>
            <a:endParaRPr sz="1800">
              <a:latin typeface="Source Sans Pro"/>
              <a:cs typeface="Source Sans Pro"/>
            </a:endParaRPr>
          </a:p>
          <a:p>
            <a:pPr marL="297180" marR="5080" indent="-284480">
              <a:lnSpc>
                <a:spcPct val="100000"/>
              </a:lnSpc>
              <a:spcBef>
                <a:spcPts val="1200"/>
              </a:spcBef>
              <a:buFont typeface="Arial"/>
              <a:buChar char="•"/>
              <a:tabLst>
                <a:tab pos="297180" algn="l"/>
                <a:tab pos="297815" algn="l"/>
              </a:tabLst>
            </a:pPr>
            <a:r>
              <a:rPr dirty="0" sz="1800" spc="-5">
                <a:latin typeface="Source Sans Pro"/>
                <a:cs typeface="Source Sans Pro"/>
              </a:rPr>
              <a:t>You cannot </a:t>
            </a:r>
            <a:r>
              <a:rPr dirty="0" sz="1800">
                <a:latin typeface="Source Sans Pro"/>
                <a:cs typeface="Source Sans Pro"/>
              </a:rPr>
              <a:t>change </a:t>
            </a:r>
            <a:r>
              <a:rPr dirty="0" sz="1800" spc="-5">
                <a:latin typeface="Source Sans Pro"/>
                <a:cs typeface="Source Sans Pro"/>
              </a:rPr>
              <a:t>your </a:t>
            </a:r>
            <a:r>
              <a:rPr dirty="0" sz="1800">
                <a:latin typeface="Source Sans Pro"/>
                <a:cs typeface="Source Sans Pro"/>
              </a:rPr>
              <a:t>first </a:t>
            </a:r>
            <a:r>
              <a:rPr dirty="0" sz="1800" spc="-5">
                <a:latin typeface="Source Sans Pro"/>
                <a:cs typeface="Source Sans Pro"/>
              </a:rPr>
              <a:t>name, </a:t>
            </a:r>
            <a:r>
              <a:rPr dirty="0" sz="1800">
                <a:latin typeface="Source Sans Pro"/>
                <a:cs typeface="Source Sans Pro"/>
              </a:rPr>
              <a:t>last </a:t>
            </a:r>
            <a:r>
              <a:rPr dirty="0" sz="1800" spc="-5">
                <a:latin typeface="Source Sans Pro"/>
                <a:cs typeface="Source Sans Pro"/>
              </a:rPr>
              <a:t>name, </a:t>
            </a:r>
            <a:r>
              <a:rPr dirty="0" sz="1800">
                <a:latin typeface="Source Sans Pro"/>
                <a:cs typeface="Source Sans Pro"/>
              </a:rPr>
              <a:t>date of </a:t>
            </a:r>
            <a:r>
              <a:rPr dirty="0" sz="1800" spc="-5">
                <a:latin typeface="Source Sans Pro"/>
                <a:cs typeface="Source Sans Pro"/>
              </a:rPr>
              <a:t>birth, </a:t>
            </a:r>
            <a:r>
              <a:rPr dirty="0" sz="1800">
                <a:latin typeface="Source Sans Pro"/>
                <a:cs typeface="Source Sans Pro"/>
              </a:rPr>
              <a:t>OEN </a:t>
            </a:r>
            <a:r>
              <a:rPr dirty="0" sz="1800" spc="-5">
                <a:latin typeface="Source Sans Pro"/>
                <a:cs typeface="Source Sans Pro"/>
              </a:rPr>
              <a:t>number </a:t>
            </a:r>
            <a:r>
              <a:rPr dirty="0" sz="1800">
                <a:latin typeface="Source Sans Pro"/>
                <a:cs typeface="Source Sans Pro"/>
              </a:rPr>
              <a:t>or </a:t>
            </a:r>
            <a:r>
              <a:rPr dirty="0" sz="1800" spc="-5">
                <a:latin typeface="Source Sans Pro"/>
                <a:cs typeface="Source Sans Pro"/>
              </a:rPr>
              <a:t>academic </a:t>
            </a:r>
            <a:r>
              <a:rPr dirty="0" sz="1800">
                <a:latin typeface="Source Sans Pro"/>
                <a:cs typeface="Source Sans Pro"/>
              </a:rPr>
              <a:t>data. </a:t>
            </a:r>
            <a:r>
              <a:rPr dirty="0" sz="1800" spc="-5">
                <a:latin typeface="Source Sans Pro"/>
                <a:cs typeface="Source Sans Pro"/>
              </a:rPr>
              <a:t>To make  </a:t>
            </a:r>
            <a:r>
              <a:rPr dirty="0" sz="1800">
                <a:latin typeface="Source Sans Pro"/>
                <a:cs typeface="Source Sans Pro"/>
              </a:rPr>
              <a:t>changes to your </a:t>
            </a:r>
            <a:r>
              <a:rPr dirty="0" sz="1800" spc="-5">
                <a:latin typeface="Source Sans Pro"/>
                <a:cs typeface="Source Sans Pro"/>
              </a:rPr>
              <a:t>personal information, contact ontariocolleges.ca. If </a:t>
            </a:r>
            <a:r>
              <a:rPr dirty="0" sz="1800">
                <a:latin typeface="Source Sans Pro"/>
                <a:cs typeface="Source Sans Pro"/>
              </a:rPr>
              <a:t>there are </a:t>
            </a:r>
            <a:r>
              <a:rPr dirty="0" sz="1800" spc="-5">
                <a:latin typeface="Source Sans Pro"/>
                <a:cs typeface="Source Sans Pro"/>
              </a:rPr>
              <a:t>problems </a:t>
            </a:r>
            <a:r>
              <a:rPr dirty="0" sz="1800">
                <a:latin typeface="Source Sans Pro"/>
                <a:cs typeface="Source Sans Pro"/>
              </a:rPr>
              <a:t>with your grades,  talk to </a:t>
            </a:r>
            <a:r>
              <a:rPr dirty="0" sz="1800" spc="-5">
                <a:latin typeface="Source Sans Pro"/>
                <a:cs typeface="Source Sans Pro"/>
              </a:rPr>
              <a:t>your </a:t>
            </a:r>
            <a:r>
              <a:rPr dirty="0" sz="1800">
                <a:latin typeface="Source Sans Pro"/>
                <a:cs typeface="Source Sans Pro"/>
              </a:rPr>
              <a:t>guidance</a:t>
            </a:r>
            <a:r>
              <a:rPr dirty="0" sz="1800" spc="-10">
                <a:latin typeface="Source Sans Pro"/>
                <a:cs typeface="Source Sans Pro"/>
              </a:rPr>
              <a:t> </a:t>
            </a:r>
            <a:r>
              <a:rPr dirty="0" sz="1800" spc="-5">
                <a:latin typeface="Source Sans Pro"/>
                <a:cs typeface="Source Sans Pro"/>
              </a:rPr>
              <a:t>counsellor.</a:t>
            </a:r>
            <a:endParaRPr sz="1800">
              <a:latin typeface="Source Sans Pro"/>
              <a:cs typeface="Source Sans Pro"/>
            </a:endParaRPr>
          </a:p>
          <a:p>
            <a:pPr marL="297180" indent="-284480">
              <a:lnSpc>
                <a:spcPct val="100000"/>
              </a:lnSpc>
              <a:spcBef>
                <a:spcPts val="1205"/>
              </a:spcBef>
              <a:buFont typeface="Arial"/>
              <a:buChar char="•"/>
              <a:tabLst>
                <a:tab pos="297180" algn="l"/>
                <a:tab pos="297815" algn="l"/>
              </a:tabLst>
            </a:pPr>
            <a:r>
              <a:rPr dirty="0" sz="1800">
                <a:latin typeface="Source Sans Pro"/>
                <a:cs typeface="Source Sans Pro"/>
              </a:rPr>
              <a:t>The </a:t>
            </a:r>
            <a:r>
              <a:rPr dirty="0" sz="1800" spc="-5">
                <a:latin typeface="Source Sans Pro"/>
                <a:cs typeface="Source Sans Pro"/>
              </a:rPr>
              <a:t>online application </a:t>
            </a:r>
            <a:r>
              <a:rPr dirty="0" sz="1800">
                <a:latin typeface="Source Sans Pro"/>
                <a:cs typeface="Source Sans Pro"/>
              </a:rPr>
              <a:t>works </a:t>
            </a:r>
            <a:r>
              <a:rPr dirty="0" sz="1800" spc="-5">
                <a:latin typeface="Source Sans Pro"/>
                <a:cs typeface="Source Sans Pro"/>
              </a:rPr>
              <a:t>best </a:t>
            </a:r>
            <a:r>
              <a:rPr dirty="0" sz="1800">
                <a:latin typeface="Source Sans Pro"/>
                <a:cs typeface="Source Sans Pro"/>
              </a:rPr>
              <a:t>in the </a:t>
            </a:r>
            <a:r>
              <a:rPr dirty="0" sz="1800" spc="-5">
                <a:latin typeface="Source Sans Pro"/>
                <a:cs typeface="Source Sans Pro"/>
              </a:rPr>
              <a:t>following browsers: Internet Explorer </a:t>
            </a:r>
            <a:r>
              <a:rPr dirty="0" sz="1800">
                <a:latin typeface="Source Sans Pro"/>
                <a:cs typeface="Source Sans Pro"/>
              </a:rPr>
              <a:t>9, 10 &amp; 11, Firefox</a:t>
            </a:r>
            <a:r>
              <a:rPr dirty="0" sz="1800" spc="85">
                <a:latin typeface="Source Sans Pro"/>
                <a:cs typeface="Source Sans Pro"/>
              </a:rPr>
              <a:t> </a:t>
            </a:r>
            <a:r>
              <a:rPr dirty="0" sz="1800">
                <a:latin typeface="Source Sans Pro"/>
                <a:cs typeface="Source Sans Pro"/>
              </a:rPr>
              <a:t>latest</a:t>
            </a:r>
            <a:endParaRPr sz="1800">
              <a:latin typeface="Source Sans Pro"/>
              <a:cs typeface="Source Sans Pro"/>
            </a:endParaRPr>
          </a:p>
          <a:p>
            <a:pPr marL="297180">
              <a:lnSpc>
                <a:spcPct val="100000"/>
              </a:lnSpc>
            </a:pPr>
            <a:r>
              <a:rPr dirty="0" sz="1800" spc="-5">
                <a:latin typeface="Source Sans Pro"/>
                <a:cs typeface="Source Sans Pro"/>
              </a:rPr>
              <a:t>version, Chrome latest version, </a:t>
            </a:r>
            <a:r>
              <a:rPr dirty="0" sz="1800">
                <a:latin typeface="Source Sans Pro"/>
                <a:cs typeface="Source Sans Pro"/>
              </a:rPr>
              <a:t>Safari 7+ &amp; iOS</a:t>
            </a:r>
            <a:r>
              <a:rPr dirty="0" sz="1800" spc="-25">
                <a:latin typeface="Source Sans Pro"/>
                <a:cs typeface="Source Sans Pro"/>
              </a:rPr>
              <a:t> </a:t>
            </a:r>
            <a:r>
              <a:rPr dirty="0" sz="1800">
                <a:latin typeface="Source Sans Pro"/>
                <a:cs typeface="Source Sans Pro"/>
              </a:rPr>
              <a:t>7+.</a:t>
            </a:r>
            <a:endParaRPr sz="1800">
              <a:latin typeface="Source Sans Pro"/>
              <a:cs typeface="Source Sans Pro"/>
            </a:endParaRPr>
          </a:p>
          <a:p>
            <a:pPr marL="297180" indent="-284480">
              <a:lnSpc>
                <a:spcPct val="100000"/>
              </a:lnSpc>
              <a:spcBef>
                <a:spcPts val="1200"/>
              </a:spcBef>
              <a:buFont typeface="Arial"/>
              <a:buChar char="•"/>
              <a:tabLst>
                <a:tab pos="297180" algn="l"/>
                <a:tab pos="297815" algn="l"/>
              </a:tabLst>
            </a:pPr>
            <a:r>
              <a:rPr dirty="0" sz="1800">
                <a:latin typeface="Source Sans Pro"/>
                <a:cs typeface="Source Sans Pro"/>
              </a:rPr>
              <a:t>The </a:t>
            </a:r>
            <a:r>
              <a:rPr dirty="0" sz="1800" spc="-5">
                <a:latin typeface="Source Sans Pro"/>
                <a:cs typeface="Source Sans Pro"/>
              </a:rPr>
              <a:t>ontariocolleges.ca mobile </a:t>
            </a:r>
            <a:r>
              <a:rPr dirty="0" sz="1800">
                <a:latin typeface="Source Sans Pro"/>
                <a:cs typeface="Source Sans Pro"/>
              </a:rPr>
              <a:t>app </a:t>
            </a:r>
            <a:r>
              <a:rPr dirty="0" sz="1800" spc="-5">
                <a:latin typeface="Source Sans Pro"/>
                <a:cs typeface="Source Sans Pro"/>
              </a:rPr>
              <a:t>works best on </a:t>
            </a:r>
            <a:r>
              <a:rPr dirty="0" sz="1800">
                <a:latin typeface="Source Sans Pro"/>
                <a:cs typeface="Source Sans Pro"/>
              </a:rPr>
              <a:t>Android and iOS</a:t>
            </a:r>
            <a:r>
              <a:rPr dirty="0" sz="1800" spc="30">
                <a:latin typeface="Source Sans Pro"/>
                <a:cs typeface="Source Sans Pro"/>
              </a:rPr>
              <a:t> </a:t>
            </a:r>
            <a:r>
              <a:rPr dirty="0" sz="1800" spc="-5">
                <a:latin typeface="Source Sans Pro"/>
                <a:cs typeface="Source Sans Pro"/>
              </a:rPr>
              <a:t>smartphones.</a:t>
            </a:r>
            <a:endParaRPr sz="1800">
              <a:latin typeface="Source Sans Pro"/>
              <a:cs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7972425" cy="513715"/>
          </a:xfrm>
          <a:prstGeom prst="rect"/>
        </p:spPr>
        <p:txBody>
          <a:bodyPr wrap="square" lIns="0" tIns="12700" rIns="0" bIns="0" rtlCol="0" vert="horz">
            <a:spAutoFit/>
          </a:bodyPr>
          <a:lstStyle/>
          <a:p>
            <a:pPr marL="12700">
              <a:lnSpc>
                <a:spcPct val="100000"/>
              </a:lnSpc>
              <a:spcBef>
                <a:spcPts val="100"/>
              </a:spcBef>
            </a:pPr>
            <a:r>
              <a:rPr dirty="0" spc="80"/>
              <a:t>Important </a:t>
            </a:r>
            <a:r>
              <a:rPr dirty="0" spc="15"/>
              <a:t>Info </a:t>
            </a:r>
            <a:r>
              <a:rPr dirty="0" spc="85"/>
              <a:t>About </a:t>
            </a:r>
            <a:r>
              <a:rPr dirty="0" spc="114"/>
              <a:t>the</a:t>
            </a:r>
            <a:r>
              <a:rPr dirty="0" spc="-745"/>
              <a:t> </a:t>
            </a:r>
            <a:r>
              <a:rPr dirty="0" spc="50"/>
              <a:t>Application</a:t>
            </a:r>
          </a:p>
        </p:txBody>
      </p:sp>
      <p:sp>
        <p:nvSpPr>
          <p:cNvPr id="3" name="object 3"/>
          <p:cNvSpPr txBox="1"/>
          <p:nvPr/>
        </p:nvSpPr>
        <p:spPr>
          <a:xfrm>
            <a:off x="439927" y="853730"/>
            <a:ext cx="11131550" cy="5594985"/>
          </a:xfrm>
          <a:prstGeom prst="rect">
            <a:avLst/>
          </a:prstGeom>
        </p:spPr>
        <p:txBody>
          <a:bodyPr wrap="square" lIns="0" tIns="184150" rIns="0" bIns="0" rtlCol="0" vert="horz">
            <a:spAutoFit/>
          </a:bodyPr>
          <a:lstStyle/>
          <a:p>
            <a:pPr marL="12700">
              <a:lnSpc>
                <a:spcPct val="100000"/>
              </a:lnSpc>
              <a:spcBef>
                <a:spcPts val="1450"/>
              </a:spcBef>
            </a:pPr>
            <a:r>
              <a:rPr dirty="0" sz="2000" b="1">
                <a:latin typeface="Source Sans Pro"/>
                <a:cs typeface="Source Sans Pro"/>
              </a:rPr>
              <a:t>Email</a:t>
            </a:r>
            <a:r>
              <a:rPr dirty="0" sz="2000" spc="-30" b="1">
                <a:latin typeface="Source Sans Pro"/>
                <a:cs typeface="Source Sans Pro"/>
              </a:rPr>
              <a:t> </a:t>
            </a:r>
            <a:r>
              <a:rPr dirty="0" sz="2000" b="1">
                <a:latin typeface="Source Sans Pro"/>
                <a:cs typeface="Source Sans Pro"/>
              </a:rPr>
              <a:t>Address</a:t>
            </a:r>
            <a:endParaRPr sz="2000">
              <a:latin typeface="Source Sans Pro"/>
              <a:cs typeface="Source Sans Pro"/>
            </a:endParaRPr>
          </a:p>
          <a:p>
            <a:pPr marL="12700">
              <a:lnSpc>
                <a:spcPct val="100000"/>
              </a:lnSpc>
              <a:spcBef>
                <a:spcPts val="1210"/>
              </a:spcBef>
            </a:pPr>
            <a:r>
              <a:rPr dirty="0" sz="1800" spc="-5">
                <a:latin typeface="Source Sans Pro"/>
                <a:cs typeface="Source Sans Pro"/>
              </a:rPr>
              <a:t>Provide </a:t>
            </a:r>
            <a:r>
              <a:rPr dirty="0" sz="1800">
                <a:latin typeface="Source Sans Pro"/>
                <a:cs typeface="Source Sans Pro"/>
              </a:rPr>
              <a:t>a valid </a:t>
            </a:r>
            <a:r>
              <a:rPr dirty="0" sz="1800" spc="-5">
                <a:latin typeface="Source Sans Pro"/>
                <a:cs typeface="Source Sans Pro"/>
              </a:rPr>
              <a:t>email</a:t>
            </a:r>
            <a:r>
              <a:rPr dirty="0" sz="1800" spc="-15">
                <a:latin typeface="Source Sans Pro"/>
                <a:cs typeface="Source Sans Pro"/>
              </a:rPr>
              <a:t> </a:t>
            </a:r>
            <a:r>
              <a:rPr dirty="0" sz="1800" spc="-5">
                <a:latin typeface="Source Sans Pro"/>
                <a:cs typeface="Source Sans Pro"/>
              </a:rPr>
              <a:t>address</a:t>
            </a:r>
            <a:endParaRPr sz="1800">
              <a:latin typeface="Source Sans Pro"/>
              <a:cs typeface="Source Sans Pro"/>
            </a:endParaRPr>
          </a:p>
          <a:p>
            <a:pPr marL="299085" marR="5080" indent="-286385">
              <a:lnSpc>
                <a:spcPct val="100000"/>
              </a:lnSpc>
              <a:spcBef>
                <a:spcPts val="1200"/>
              </a:spcBef>
              <a:buFont typeface="Arial"/>
              <a:buChar char="•"/>
              <a:tabLst>
                <a:tab pos="299085" algn="l"/>
                <a:tab pos="299720" algn="l"/>
              </a:tabLst>
            </a:pPr>
            <a:r>
              <a:rPr dirty="0" sz="1800" spc="-5">
                <a:latin typeface="Source Sans Pro"/>
                <a:cs typeface="Source Sans Pro"/>
              </a:rPr>
              <a:t>ontariocolleges.ca </a:t>
            </a:r>
            <a:r>
              <a:rPr dirty="0" sz="1800">
                <a:latin typeface="Source Sans Pro"/>
                <a:cs typeface="Source Sans Pro"/>
              </a:rPr>
              <a:t>uses </a:t>
            </a:r>
            <a:r>
              <a:rPr dirty="0" sz="1800" spc="-5">
                <a:latin typeface="Source Sans Pro"/>
                <a:cs typeface="Source Sans Pro"/>
              </a:rPr>
              <a:t>email </a:t>
            </a:r>
            <a:r>
              <a:rPr dirty="0" sz="1800">
                <a:latin typeface="Source Sans Pro"/>
                <a:cs typeface="Source Sans Pro"/>
              </a:rPr>
              <a:t>to </a:t>
            </a:r>
            <a:r>
              <a:rPr dirty="0" sz="1800" spc="-5">
                <a:latin typeface="Source Sans Pro"/>
                <a:cs typeface="Source Sans Pro"/>
              </a:rPr>
              <a:t>communicate important </a:t>
            </a:r>
            <a:r>
              <a:rPr dirty="0" sz="1800">
                <a:latin typeface="Source Sans Pro"/>
                <a:cs typeface="Source Sans Pro"/>
              </a:rPr>
              <a:t>information about your </a:t>
            </a:r>
            <a:r>
              <a:rPr dirty="0" sz="1800" spc="-5">
                <a:latin typeface="Source Sans Pro"/>
                <a:cs typeface="Source Sans Pro"/>
              </a:rPr>
              <a:t>application, account </a:t>
            </a:r>
            <a:r>
              <a:rPr dirty="0" sz="1800">
                <a:latin typeface="Source Sans Pro"/>
                <a:cs typeface="Source Sans Pro"/>
              </a:rPr>
              <a:t>activation,  and </a:t>
            </a:r>
            <a:r>
              <a:rPr dirty="0" sz="1800" spc="-5">
                <a:latin typeface="Source Sans Pro"/>
                <a:cs typeface="Source Sans Pro"/>
              </a:rPr>
              <a:t>username </a:t>
            </a:r>
            <a:r>
              <a:rPr dirty="0" sz="1800">
                <a:latin typeface="Source Sans Pro"/>
                <a:cs typeface="Source Sans Pro"/>
              </a:rPr>
              <a:t>/ </a:t>
            </a:r>
            <a:r>
              <a:rPr dirty="0" sz="1800" spc="-5">
                <a:latin typeface="Source Sans Pro"/>
                <a:cs typeface="Source Sans Pro"/>
              </a:rPr>
              <a:t>password</a:t>
            </a:r>
            <a:r>
              <a:rPr dirty="0" sz="1800" spc="-35">
                <a:latin typeface="Source Sans Pro"/>
                <a:cs typeface="Source Sans Pro"/>
              </a:rPr>
              <a:t> </a:t>
            </a:r>
            <a:r>
              <a:rPr dirty="0" sz="1800" spc="-5">
                <a:latin typeface="Source Sans Pro"/>
                <a:cs typeface="Source Sans Pro"/>
              </a:rPr>
              <a:t>recovery.</a:t>
            </a:r>
            <a:endParaRPr sz="1800">
              <a:latin typeface="Source Sans Pro"/>
              <a:cs typeface="Source Sans Pro"/>
            </a:endParaRPr>
          </a:p>
          <a:p>
            <a:pPr marL="299085" indent="-286385">
              <a:lnSpc>
                <a:spcPct val="100000"/>
              </a:lnSpc>
              <a:spcBef>
                <a:spcPts val="605"/>
              </a:spcBef>
              <a:buFont typeface="Arial"/>
              <a:buChar char="•"/>
              <a:tabLst>
                <a:tab pos="299085" algn="l"/>
                <a:tab pos="299720" algn="l"/>
              </a:tabLst>
            </a:pPr>
            <a:r>
              <a:rPr dirty="0" sz="1800">
                <a:latin typeface="Source Sans Pro"/>
                <a:cs typeface="Source Sans Pro"/>
              </a:rPr>
              <a:t>The </a:t>
            </a:r>
            <a:r>
              <a:rPr dirty="0" sz="1800" spc="-5">
                <a:latin typeface="Source Sans Pro"/>
                <a:cs typeface="Source Sans Pro"/>
              </a:rPr>
              <a:t>colleges </a:t>
            </a:r>
            <a:r>
              <a:rPr dirty="0" sz="1800">
                <a:latin typeface="Source Sans Pro"/>
                <a:cs typeface="Source Sans Pro"/>
              </a:rPr>
              <a:t>use </a:t>
            </a:r>
            <a:r>
              <a:rPr dirty="0" sz="1800" spc="-5">
                <a:latin typeface="Source Sans Pro"/>
                <a:cs typeface="Source Sans Pro"/>
              </a:rPr>
              <a:t>email </a:t>
            </a:r>
            <a:r>
              <a:rPr dirty="0" sz="1800">
                <a:latin typeface="Source Sans Pro"/>
                <a:cs typeface="Source Sans Pro"/>
              </a:rPr>
              <a:t>to </a:t>
            </a:r>
            <a:r>
              <a:rPr dirty="0" sz="1800" spc="-5">
                <a:latin typeface="Source Sans Pro"/>
                <a:cs typeface="Source Sans Pro"/>
              </a:rPr>
              <a:t>communicate </a:t>
            </a:r>
            <a:r>
              <a:rPr dirty="0" sz="1800">
                <a:latin typeface="Source Sans Pro"/>
                <a:cs typeface="Source Sans Pro"/>
              </a:rPr>
              <a:t>with you </a:t>
            </a:r>
            <a:r>
              <a:rPr dirty="0" sz="1800" spc="-5">
                <a:latin typeface="Source Sans Pro"/>
                <a:cs typeface="Source Sans Pro"/>
              </a:rPr>
              <a:t>about your application </a:t>
            </a:r>
            <a:r>
              <a:rPr dirty="0" sz="1800">
                <a:latin typeface="Source Sans Pro"/>
                <a:cs typeface="Source Sans Pro"/>
              </a:rPr>
              <a:t>and offers of</a:t>
            </a:r>
            <a:r>
              <a:rPr dirty="0" sz="1800" spc="10">
                <a:latin typeface="Source Sans Pro"/>
                <a:cs typeface="Source Sans Pro"/>
              </a:rPr>
              <a:t> </a:t>
            </a:r>
            <a:r>
              <a:rPr dirty="0" sz="1800" spc="-5">
                <a:latin typeface="Source Sans Pro"/>
                <a:cs typeface="Source Sans Pro"/>
              </a:rPr>
              <a:t>admission.</a:t>
            </a:r>
            <a:endParaRPr sz="1800">
              <a:latin typeface="Source Sans Pro"/>
              <a:cs typeface="Source Sans Pro"/>
            </a:endParaRPr>
          </a:p>
          <a:p>
            <a:pPr marL="299085" indent="-286385">
              <a:lnSpc>
                <a:spcPct val="100000"/>
              </a:lnSpc>
              <a:spcBef>
                <a:spcPts val="600"/>
              </a:spcBef>
              <a:buFont typeface="Arial"/>
              <a:buChar char="•"/>
              <a:tabLst>
                <a:tab pos="299085" algn="l"/>
                <a:tab pos="299720" algn="l"/>
              </a:tabLst>
            </a:pPr>
            <a:r>
              <a:rPr dirty="0" sz="1800">
                <a:latin typeface="Source Sans Pro"/>
                <a:cs typeface="Source Sans Pro"/>
              </a:rPr>
              <a:t>Update your </a:t>
            </a:r>
            <a:r>
              <a:rPr dirty="0" sz="1800" spc="-5">
                <a:latin typeface="Source Sans Pro"/>
                <a:cs typeface="Source Sans Pro"/>
              </a:rPr>
              <a:t>email address </a:t>
            </a:r>
            <a:r>
              <a:rPr dirty="0" sz="1800">
                <a:latin typeface="Source Sans Pro"/>
                <a:cs typeface="Source Sans Pro"/>
              </a:rPr>
              <a:t>in the Contact </a:t>
            </a:r>
            <a:r>
              <a:rPr dirty="0" sz="1800" spc="-5">
                <a:latin typeface="Source Sans Pro"/>
                <a:cs typeface="Source Sans Pro"/>
              </a:rPr>
              <a:t>Information section </a:t>
            </a:r>
            <a:r>
              <a:rPr dirty="0" sz="1800">
                <a:latin typeface="Source Sans Pro"/>
                <a:cs typeface="Source Sans Pro"/>
              </a:rPr>
              <a:t>of the </a:t>
            </a:r>
            <a:r>
              <a:rPr dirty="0" sz="1800" spc="-5">
                <a:latin typeface="Source Sans Pro"/>
                <a:cs typeface="Source Sans Pro"/>
              </a:rPr>
              <a:t>online application </a:t>
            </a:r>
            <a:r>
              <a:rPr dirty="0" sz="1800">
                <a:latin typeface="Source Sans Pro"/>
                <a:cs typeface="Source Sans Pro"/>
              </a:rPr>
              <a:t>if it</a:t>
            </a:r>
            <a:r>
              <a:rPr dirty="0" sz="1800" spc="45">
                <a:latin typeface="Source Sans Pro"/>
                <a:cs typeface="Source Sans Pro"/>
              </a:rPr>
              <a:t> </a:t>
            </a:r>
            <a:r>
              <a:rPr dirty="0" sz="1800">
                <a:latin typeface="Source Sans Pro"/>
                <a:cs typeface="Source Sans Pro"/>
              </a:rPr>
              <a:t>changes.</a:t>
            </a:r>
            <a:endParaRPr sz="1800">
              <a:latin typeface="Source Sans Pro"/>
              <a:cs typeface="Source Sans Pro"/>
            </a:endParaRPr>
          </a:p>
          <a:p>
            <a:pPr marL="12700">
              <a:lnSpc>
                <a:spcPct val="100000"/>
              </a:lnSpc>
              <a:spcBef>
                <a:spcPts val="1200"/>
              </a:spcBef>
            </a:pPr>
            <a:r>
              <a:rPr dirty="0" sz="1800" spc="-5">
                <a:latin typeface="Source Sans Pro"/>
                <a:cs typeface="Source Sans Pro"/>
              </a:rPr>
              <a:t>Check </a:t>
            </a:r>
            <a:r>
              <a:rPr dirty="0" sz="1800">
                <a:latin typeface="Source Sans Pro"/>
                <a:cs typeface="Source Sans Pro"/>
              </a:rPr>
              <a:t>your </a:t>
            </a:r>
            <a:r>
              <a:rPr dirty="0" sz="1800" spc="-5">
                <a:latin typeface="Source Sans Pro"/>
                <a:cs typeface="Source Sans Pro"/>
              </a:rPr>
              <a:t>email</a:t>
            </a:r>
            <a:r>
              <a:rPr dirty="0" sz="1800" spc="-30">
                <a:latin typeface="Source Sans Pro"/>
                <a:cs typeface="Source Sans Pro"/>
              </a:rPr>
              <a:t> </a:t>
            </a:r>
            <a:r>
              <a:rPr dirty="0" sz="1800">
                <a:latin typeface="Source Sans Pro"/>
                <a:cs typeface="Source Sans Pro"/>
              </a:rPr>
              <a:t>regularly</a:t>
            </a:r>
            <a:endParaRPr sz="1800">
              <a:latin typeface="Source Sans Pro"/>
              <a:cs typeface="Source Sans Pro"/>
            </a:endParaRPr>
          </a:p>
          <a:p>
            <a:pPr marL="299085" indent="-286385">
              <a:lnSpc>
                <a:spcPct val="100000"/>
              </a:lnSpc>
              <a:spcBef>
                <a:spcPts val="1200"/>
              </a:spcBef>
              <a:buFont typeface="Arial"/>
              <a:buChar char="•"/>
              <a:tabLst>
                <a:tab pos="299085" algn="l"/>
                <a:tab pos="299720" algn="l"/>
              </a:tabLst>
            </a:pPr>
            <a:r>
              <a:rPr dirty="0" sz="1800" spc="-5">
                <a:latin typeface="Source Sans Pro"/>
                <a:cs typeface="Source Sans Pro"/>
              </a:rPr>
              <a:t>Check </a:t>
            </a:r>
            <a:r>
              <a:rPr dirty="0" sz="1800">
                <a:latin typeface="Source Sans Pro"/>
                <a:cs typeface="Source Sans Pro"/>
              </a:rPr>
              <a:t>your junk / spam</a:t>
            </a:r>
            <a:r>
              <a:rPr dirty="0" sz="1800" spc="-40">
                <a:latin typeface="Source Sans Pro"/>
                <a:cs typeface="Source Sans Pro"/>
              </a:rPr>
              <a:t> </a:t>
            </a:r>
            <a:r>
              <a:rPr dirty="0" sz="1800" spc="-5">
                <a:latin typeface="Source Sans Pro"/>
                <a:cs typeface="Source Sans Pro"/>
              </a:rPr>
              <a:t>folder.</a:t>
            </a:r>
            <a:endParaRPr sz="1800">
              <a:latin typeface="Source Sans Pro"/>
              <a:cs typeface="Source Sans Pro"/>
            </a:endParaRPr>
          </a:p>
          <a:p>
            <a:pPr marL="299085" indent="-286385">
              <a:lnSpc>
                <a:spcPct val="100000"/>
              </a:lnSpc>
              <a:spcBef>
                <a:spcPts val="600"/>
              </a:spcBef>
              <a:buFont typeface="Arial"/>
              <a:buChar char="•"/>
              <a:tabLst>
                <a:tab pos="299085" algn="l"/>
                <a:tab pos="299720" algn="l"/>
              </a:tabLst>
            </a:pPr>
            <a:r>
              <a:rPr dirty="0" sz="1800">
                <a:latin typeface="Source Sans Pro"/>
                <a:cs typeface="Source Sans Pro"/>
              </a:rPr>
              <a:t>Add </a:t>
            </a:r>
            <a:r>
              <a:rPr dirty="0" sz="1800" spc="-5" b="1">
                <a:latin typeface="Source Sans Pro"/>
                <a:cs typeface="Source Sans Pro"/>
                <a:hlinkClick r:id="rId2"/>
              </a:rPr>
              <a:t>noreply@ontariocolleges.ca </a:t>
            </a:r>
            <a:r>
              <a:rPr dirty="0" sz="1800">
                <a:latin typeface="Source Sans Pro"/>
                <a:cs typeface="Source Sans Pro"/>
              </a:rPr>
              <a:t>to your safe </a:t>
            </a:r>
            <a:r>
              <a:rPr dirty="0" sz="1800" spc="-5">
                <a:latin typeface="Source Sans Pro"/>
                <a:cs typeface="Source Sans Pro"/>
              </a:rPr>
              <a:t>senders</a:t>
            </a:r>
            <a:r>
              <a:rPr dirty="0" sz="1800" spc="-35">
                <a:latin typeface="Source Sans Pro"/>
                <a:cs typeface="Source Sans Pro"/>
              </a:rPr>
              <a:t> </a:t>
            </a:r>
            <a:r>
              <a:rPr dirty="0" sz="1800">
                <a:latin typeface="Source Sans Pro"/>
                <a:cs typeface="Source Sans Pro"/>
              </a:rPr>
              <a:t>list.</a:t>
            </a:r>
            <a:endParaRPr sz="1800">
              <a:latin typeface="Source Sans Pro"/>
              <a:cs typeface="Source Sans Pro"/>
            </a:endParaRPr>
          </a:p>
          <a:p>
            <a:pPr>
              <a:lnSpc>
                <a:spcPct val="100000"/>
              </a:lnSpc>
              <a:spcBef>
                <a:spcPts val="25"/>
              </a:spcBef>
              <a:buFont typeface="Arial"/>
              <a:buChar char="•"/>
            </a:pPr>
            <a:endParaRPr sz="1850">
              <a:latin typeface="Times New Roman"/>
              <a:cs typeface="Times New Roman"/>
            </a:endParaRPr>
          </a:p>
          <a:p>
            <a:pPr marL="12700">
              <a:lnSpc>
                <a:spcPct val="100000"/>
              </a:lnSpc>
            </a:pPr>
            <a:r>
              <a:rPr dirty="0" sz="2000" b="1">
                <a:latin typeface="Source Sans Pro"/>
                <a:cs typeface="Source Sans Pro"/>
              </a:rPr>
              <a:t>Privacy</a:t>
            </a:r>
            <a:r>
              <a:rPr dirty="0" sz="2000" spc="-5" b="1">
                <a:latin typeface="Source Sans Pro"/>
                <a:cs typeface="Source Sans Pro"/>
              </a:rPr>
              <a:t> </a:t>
            </a:r>
            <a:r>
              <a:rPr dirty="0" sz="2000" b="1">
                <a:latin typeface="Source Sans Pro"/>
                <a:cs typeface="Source Sans Pro"/>
              </a:rPr>
              <a:t>Statement</a:t>
            </a:r>
            <a:endParaRPr sz="2000">
              <a:latin typeface="Source Sans Pro"/>
              <a:cs typeface="Source Sans Pro"/>
            </a:endParaRPr>
          </a:p>
          <a:p>
            <a:pPr marL="12700">
              <a:lnSpc>
                <a:spcPct val="100000"/>
              </a:lnSpc>
              <a:spcBef>
                <a:spcPts val="1215"/>
              </a:spcBef>
            </a:pPr>
            <a:r>
              <a:rPr dirty="0" sz="1800" spc="-5">
                <a:latin typeface="Source Sans Pro"/>
                <a:cs typeface="Source Sans Pro"/>
              </a:rPr>
              <a:t>Review </a:t>
            </a:r>
            <a:r>
              <a:rPr dirty="0" sz="1800">
                <a:latin typeface="Source Sans Pro"/>
                <a:cs typeface="Source Sans Pro"/>
              </a:rPr>
              <a:t>our </a:t>
            </a:r>
            <a:r>
              <a:rPr dirty="0" sz="1800" spc="-5">
                <a:latin typeface="Source Sans Pro"/>
                <a:cs typeface="Source Sans Pro"/>
              </a:rPr>
              <a:t>complete Privacy</a:t>
            </a:r>
            <a:r>
              <a:rPr dirty="0" sz="1800">
                <a:latin typeface="Source Sans Pro"/>
                <a:cs typeface="Source Sans Pro"/>
              </a:rPr>
              <a:t> </a:t>
            </a:r>
            <a:r>
              <a:rPr dirty="0" sz="1800" spc="-5">
                <a:latin typeface="Source Sans Pro"/>
                <a:cs typeface="Source Sans Pro"/>
              </a:rPr>
              <a:t>Statement</a:t>
            </a:r>
            <a:endParaRPr sz="1800">
              <a:latin typeface="Source Sans Pro"/>
              <a:cs typeface="Source Sans Pro"/>
            </a:endParaRPr>
          </a:p>
          <a:p>
            <a:pPr marL="299085" indent="-286385">
              <a:lnSpc>
                <a:spcPct val="100000"/>
              </a:lnSpc>
              <a:spcBef>
                <a:spcPts val="1195"/>
              </a:spcBef>
              <a:buFont typeface="Arial"/>
              <a:buChar char="•"/>
              <a:tabLst>
                <a:tab pos="299085" algn="l"/>
                <a:tab pos="299720" algn="l"/>
              </a:tabLst>
            </a:pPr>
            <a:r>
              <a:rPr dirty="0" sz="1800" spc="-5">
                <a:latin typeface="Source Sans Pro"/>
                <a:cs typeface="Source Sans Pro"/>
              </a:rPr>
              <a:t>It explains </a:t>
            </a:r>
            <a:r>
              <a:rPr dirty="0" sz="1800">
                <a:latin typeface="Source Sans Pro"/>
                <a:cs typeface="Source Sans Pro"/>
              </a:rPr>
              <a:t>how we use the information </a:t>
            </a:r>
            <a:r>
              <a:rPr dirty="0" sz="1800" spc="-5">
                <a:latin typeface="Source Sans Pro"/>
                <a:cs typeface="Source Sans Pro"/>
              </a:rPr>
              <a:t>provided </a:t>
            </a:r>
            <a:r>
              <a:rPr dirty="0" sz="1800">
                <a:latin typeface="Source Sans Pro"/>
                <a:cs typeface="Source Sans Pro"/>
              </a:rPr>
              <a:t>as part of </a:t>
            </a:r>
            <a:r>
              <a:rPr dirty="0" sz="1800" spc="-5">
                <a:latin typeface="Source Sans Pro"/>
                <a:cs typeface="Source Sans Pro"/>
              </a:rPr>
              <a:t>your college</a:t>
            </a:r>
            <a:r>
              <a:rPr dirty="0" sz="1800" spc="-35">
                <a:latin typeface="Source Sans Pro"/>
                <a:cs typeface="Source Sans Pro"/>
              </a:rPr>
              <a:t> </a:t>
            </a:r>
            <a:r>
              <a:rPr dirty="0" sz="1800" spc="-5">
                <a:latin typeface="Source Sans Pro"/>
                <a:cs typeface="Source Sans Pro"/>
              </a:rPr>
              <a:t>application.</a:t>
            </a:r>
            <a:endParaRPr sz="1800">
              <a:latin typeface="Source Sans Pro"/>
              <a:cs typeface="Source Sans Pro"/>
            </a:endParaRPr>
          </a:p>
          <a:p>
            <a:pPr marL="299085" marR="433070" indent="-286385">
              <a:lnSpc>
                <a:spcPct val="100000"/>
              </a:lnSpc>
              <a:spcBef>
                <a:spcPts val="600"/>
              </a:spcBef>
              <a:buFont typeface="Arial"/>
              <a:buChar char="•"/>
              <a:tabLst>
                <a:tab pos="299085" algn="l"/>
                <a:tab pos="299720" algn="l"/>
              </a:tabLst>
            </a:pPr>
            <a:r>
              <a:rPr dirty="0" sz="1800">
                <a:latin typeface="Source Sans Pro"/>
                <a:cs typeface="Source Sans Pro"/>
              </a:rPr>
              <a:t>A link to the </a:t>
            </a:r>
            <a:r>
              <a:rPr dirty="0" sz="1800" spc="-5">
                <a:latin typeface="Source Sans Pro"/>
                <a:cs typeface="Source Sans Pro"/>
              </a:rPr>
              <a:t>Privacy Statement </a:t>
            </a:r>
            <a:r>
              <a:rPr dirty="0" sz="1800">
                <a:latin typeface="Source Sans Pro"/>
                <a:cs typeface="Source Sans Pro"/>
              </a:rPr>
              <a:t>is </a:t>
            </a:r>
            <a:r>
              <a:rPr dirty="0" sz="1800" spc="-5">
                <a:latin typeface="Source Sans Pro"/>
                <a:cs typeface="Source Sans Pro"/>
              </a:rPr>
              <a:t>located </a:t>
            </a:r>
            <a:r>
              <a:rPr dirty="0" sz="1800">
                <a:latin typeface="Source Sans Pro"/>
                <a:cs typeface="Source Sans Pro"/>
              </a:rPr>
              <a:t>in the </a:t>
            </a:r>
            <a:r>
              <a:rPr dirty="0" sz="1800" spc="-5">
                <a:latin typeface="Source Sans Pro"/>
                <a:cs typeface="Source Sans Pro"/>
              </a:rPr>
              <a:t>footer </a:t>
            </a:r>
            <a:r>
              <a:rPr dirty="0" sz="1800">
                <a:latin typeface="Source Sans Pro"/>
                <a:cs typeface="Source Sans Pro"/>
              </a:rPr>
              <a:t>of the </a:t>
            </a:r>
            <a:r>
              <a:rPr dirty="0" sz="1800" spc="-5">
                <a:latin typeface="Source Sans Pro"/>
                <a:cs typeface="Source Sans Pro"/>
              </a:rPr>
              <a:t>ontariocolleges.ca </a:t>
            </a:r>
            <a:r>
              <a:rPr dirty="0" sz="1800">
                <a:latin typeface="Source Sans Pro"/>
                <a:cs typeface="Source Sans Pro"/>
              </a:rPr>
              <a:t>website and within the </a:t>
            </a:r>
            <a:r>
              <a:rPr dirty="0" sz="1800" spc="-5">
                <a:latin typeface="Source Sans Pro"/>
                <a:cs typeface="Source Sans Pro"/>
              </a:rPr>
              <a:t>online  application.</a:t>
            </a:r>
            <a:endParaRPr sz="1800">
              <a:latin typeface="Source Sans Pro"/>
              <a:cs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6948805" cy="513715"/>
          </a:xfrm>
          <a:prstGeom prst="rect"/>
        </p:spPr>
        <p:txBody>
          <a:bodyPr wrap="square" lIns="0" tIns="12700" rIns="0" bIns="0" rtlCol="0" vert="horz">
            <a:spAutoFit/>
          </a:bodyPr>
          <a:lstStyle/>
          <a:p>
            <a:pPr marL="12700">
              <a:lnSpc>
                <a:spcPct val="100000"/>
              </a:lnSpc>
              <a:spcBef>
                <a:spcPts val="100"/>
              </a:spcBef>
            </a:pPr>
            <a:r>
              <a:rPr dirty="0" spc="5"/>
              <a:t>Your </a:t>
            </a:r>
            <a:r>
              <a:rPr dirty="0" spc="55"/>
              <a:t>ontariocolleges.ca</a:t>
            </a:r>
            <a:r>
              <a:rPr dirty="0" spc="-335"/>
              <a:t> </a:t>
            </a:r>
            <a:r>
              <a:rPr dirty="0" spc="120"/>
              <a:t>Account</a:t>
            </a:r>
          </a:p>
        </p:txBody>
      </p:sp>
      <p:sp>
        <p:nvSpPr>
          <p:cNvPr id="3" name="object 3"/>
          <p:cNvSpPr txBox="1"/>
          <p:nvPr/>
        </p:nvSpPr>
        <p:spPr>
          <a:xfrm>
            <a:off x="439927" y="955292"/>
            <a:ext cx="9980295" cy="4572635"/>
          </a:xfrm>
          <a:prstGeom prst="rect">
            <a:avLst/>
          </a:prstGeom>
        </p:spPr>
        <p:txBody>
          <a:bodyPr wrap="square" lIns="0" tIns="183515" rIns="0" bIns="0" rtlCol="0" vert="horz">
            <a:spAutoFit/>
          </a:bodyPr>
          <a:lstStyle/>
          <a:p>
            <a:pPr marL="12700">
              <a:lnSpc>
                <a:spcPct val="100000"/>
              </a:lnSpc>
              <a:spcBef>
                <a:spcPts val="1445"/>
              </a:spcBef>
            </a:pPr>
            <a:r>
              <a:rPr dirty="0" sz="2000" b="1">
                <a:latin typeface="Source Sans Pro"/>
                <a:cs typeface="Source Sans Pro"/>
              </a:rPr>
              <a:t>Your ontariocolleges.ca account allows you</a:t>
            </a:r>
            <a:r>
              <a:rPr dirty="0" sz="2000" spc="-125" b="1">
                <a:latin typeface="Source Sans Pro"/>
                <a:cs typeface="Source Sans Pro"/>
              </a:rPr>
              <a:t> </a:t>
            </a:r>
            <a:r>
              <a:rPr dirty="0" sz="2000" b="1">
                <a:latin typeface="Source Sans Pro"/>
                <a:cs typeface="Source Sans Pro"/>
              </a:rPr>
              <a:t>to:</a:t>
            </a:r>
            <a:endParaRPr sz="2000">
              <a:latin typeface="Source Sans Pro"/>
              <a:cs typeface="Source Sans Pro"/>
            </a:endParaRPr>
          </a:p>
          <a:p>
            <a:pPr marL="287020" indent="-182880">
              <a:lnSpc>
                <a:spcPct val="100000"/>
              </a:lnSpc>
              <a:spcBef>
                <a:spcPts val="1210"/>
              </a:spcBef>
              <a:buFont typeface="Arial"/>
              <a:buChar char="•"/>
              <a:tabLst>
                <a:tab pos="287020" algn="l"/>
              </a:tabLst>
            </a:pPr>
            <a:r>
              <a:rPr dirty="0" sz="1800">
                <a:latin typeface="Source Sans Pro"/>
                <a:cs typeface="Source Sans Pro"/>
              </a:rPr>
              <a:t>Apply to any </a:t>
            </a:r>
            <a:r>
              <a:rPr dirty="0" sz="1800" spc="-5">
                <a:latin typeface="Source Sans Pro"/>
                <a:cs typeface="Source Sans Pro"/>
              </a:rPr>
              <a:t>of </a:t>
            </a:r>
            <a:r>
              <a:rPr dirty="0" sz="1800">
                <a:latin typeface="Source Sans Pro"/>
                <a:cs typeface="Source Sans Pro"/>
              </a:rPr>
              <a:t>Ontario’s 26 </a:t>
            </a:r>
            <a:r>
              <a:rPr dirty="0" sz="1800" spc="-5">
                <a:latin typeface="Source Sans Pro"/>
                <a:cs typeface="Source Sans Pro"/>
              </a:rPr>
              <a:t>public</a:t>
            </a:r>
            <a:r>
              <a:rPr dirty="0" sz="1800" spc="10">
                <a:latin typeface="Source Sans Pro"/>
                <a:cs typeface="Source Sans Pro"/>
              </a:rPr>
              <a:t> </a:t>
            </a:r>
            <a:r>
              <a:rPr dirty="0" sz="1800" spc="-5">
                <a:latin typeface="Source Sans Pro"/>
                <a:cs typeface="Source Sans Pro"/>
              </a:rPr>
              <a:t>colleges.</a:t>
            </a:r>
            <a:endParaRPr sz="1800">
              <a:latin typeface="Source Sans Pro"/>
              <a:cs typeface="Source Sans Pro"/>
            </a:endParaRPr>
          </a:p>
          <a:p>
            <a:pPr marL="287020" indent="-182880">
              <a:lnSpc>
                <a:spcPct val="100000"/>
              </a:lnSpc>
              <a:spcBef>
                <a:spcPts val="1200"/>
              </a:spcBef>
              <a:buFont typeface="Arial"/>
              <a:buChar char="•"/>
              <a:tabLst>
                <a:tab pos="287020" algn="l"/>
              </a:tabLst>
            </a:pPr>
            <a:r>
              <a:rPr dirty="0" sz="1800" spc="-5">
                <a:latin typeface="Source Sans Pro"/>
                <a:cs typeface="Source Sans Pro"/>
              </a:rPr>
              <a:t>Review </a:t>
            </a:r>
            <a:r>
              <a:rPr dirty="0" sz="1800">
                <a:latin typeface="Source Sans Pro"/>
                <a:cs typeface="Source Sans Pro"/>
              </a:rPr>
              <a:t>and update </a:t>
            </a:r>
            <a:r>
              <a:rPr dirty="0" sz="1800" spc="-5">
                <a:latin typeface="Source Sans Pro"/>
                <a:cs typeface="Source Sans Pro"/>
              </a:rPr>
              <a:t>your college</a:t>
            </a:r>
            <a:r>
              <a:rPr dirty="0" sz="1800" spc="5">
                <a:latin typeface="Source Sans Pro"/>
                <a:cs typeface="Source Sans Pro"/>
              </a:rPr>
              <a:t> </a:t>
            </a:r>
            <a:r>
              <a:rPr dirty="0" sz="1800" spc="-5">
                <a:latin typeface="Source Sans Pro"/>
                <a:cs typeface="Source Sans Pro"/>
              </a:rPr>
              <a:t>application.</a:t>
            </a:r>
            <a:endParaRPr sz="1800">
              <a:latin typeface="Source Sans Pro"/>
              <a:cs typeface="Source Sans Pro"/>
            </a:endParaRPr>
          </a:p>
          <a:p>
            <a:pPr marL="287020" indent="-182880">
              <a:lnSpc>
                <a:spcPct val="100000"/>
              </a:lnSpc>
              <a:spcBef>
                <a:spcPts val="1205"/>
              </a:spcBef>
              <a:buFont typeface="Arial"/>
              <a:buChar char="•"/>
              <a:tabLst>
                <a:tab pos="287020" algn="l"/>
              </a:tabLst>
            </a:pPr>
            <a:r>
              <a:rPr dirty="0" sz="1800" spc="-5">
                <a:latin typeface="Source Sans Pro"/>
                <a:cs typeface="Source Sans Pro"/>
              </a:rPr>
              <a:t>Request </a:t>
            </a:r>
            <a:r>
              <a:rPr dirty="0" sz="1800">
                <a:latin typeface="Source Sans Pro"/>
                <a:cs typeface="Source Sans Pro"/>
              </a:rPr>
              <a:t>Ontario high </a:t>
            </a:r>
            <a:r>
              <a:rPr dirty="0" sz="1800" spc="-5">
                <a:latin typeface="Source Sans Pro"/>
                <a:cs typeface="Source Sans Pro"/>
              </a:rPr>
              <a:t>school </a:t>
            </a:r>
            <a:r>
              <a:rPr dirty="0" sz="1800">
                <a:latin typeface="Source Sans Pro"/>
                <a:cs typeface="Source Sans Pro"/>
              </a:rPr>
              <a:t>transcripts </a:t>
            </a:r>
            <a:r>
              <a:rPr dirty="0" sz="1800" spc="-5">
                <a:latin typeface="Source Sans Pro"/>
                <a:cs typeface="Source Sans Pro"/>
              </a:rPr>
              <a:t>(from </a:t>
            </a:r>
            <a:r>
              <a:rPr dirty="0" sz="1800">
                <a:latin typeface="Source Sans Pro"/>
                <a:cs typeface="Source Sans Pro"/>
              </a:rPr>
              <a:t>participating</a:t>
            </a:r>
            <a:r>
              <a:rPr dirty="0" sz="1800" spc="-5">
                <a:latin typeface="Source Sans Pro"/>
                <a:cs typeface="Source Sans Pro"/>
              </a:rPr>
              <a:t> </a:t>
            </a:r>
            <a:r>
              <a:rPr dirty="0" sz="1800">
                <a:latin typeface="Source Sans Pro"/>
                <a:cs typeface="Source Sans Pro"/>
              </a:rPr>
              <a:t>schools).</a:t>
            </a:r>
            <a:endParaRPr sz="1800">
              <a:latin typeface="Source Sans Pro"/>
              <a:cs typeface="Source Sans Pro"/>
            </a:endParaRPr>
          </a:p>
          <a:p>
            <a:pPr marL="299085">
              <a:lnSpc>
                <a:spcPct val="100000"/>
              </a:lnSpc>
              <a:spcBef>
                <a:spcPts val="1200"/>
              </a:spcBef>
            </a:pPr>
            <a:r>
              <a:rPr dirty="0" sz="1800" spc="-5" b="1">
                <a:latin typeface="Source Sans Pro"/>
                <a:cs typeface="Source Sans Pro"/>
              </a:rPr>
              <a:t>Note: </a:t>
            </a:r>
            <a:r>
              <a:rPr dirty="0" sz="1800" spc="-5">
                <a:latin typeface="Source Sans Pro"/>
                <a:cs typeface="Source Sans Pro"/>
              </a:rPr>
              <a:t>Grades </a:t>
            </a:r>
            <a:r>
              <a:rPr dirty="0" sz="1800">
                <a:latin typeface="Source Sans Pro"/>
                <a:cs typeface="Source Sans Pro"/>
              </a:rPr>
              <a:t>for </a:t>
            </a:r>
            <a:r>
              <a:rPr dirty="0" sz="1800" spc="-5">
                <a:latin typeface="Source Sans Pro"/>
                <a:cs typeface="Source Sans Pro"/>
              </a:rPr>
              <a:t>most current </a:t>
            </a:r>
            <a:r>
              <a:rPr dirty="0" sz="1800">
                <a:latin typeface="Source Sans Pro"/>
                <a:cs typeface="Source Sans Pro"/>
              </a:rPr>
              <a:t>high </a:t>
            </a:r>
            <a:r>
              <a:rPr dirty="0" sz="1800" spc="-5">
                <a:latin typeface="Source Sans Pro"/>
                <a:cs typeface="Source Sans Pro"/>
              </a:rPr>
              <a:t>school </a:t>
            </a:r>
            <a:r>
              <a:rPr dirty="0" sz="1800">
                <a:latin typeface="Source Sans Pro"/>
                <a:cs typeface="Source Sans Pro"/>
              </a:rPr>
              <a:t>students are sent </a:t>
            </a:r>
            <a:r>
              <a:rPr dirty="0" sz="1800" spc="-5">
                <a:latin typeface="Source Sans Pro"/>
                <a:cs typeface="Source Sans Pro"/>
              </a:rPr>
              <a:t>automatically </a:t>
            </a:r>
            <a:r>
              <a:rPr dirty="0" sz="1800">
                <a:latin typeface="Source Sans Pro"/>
                <a:cs typeface="Source Sans Pro"/>
              </a:rPr>
              <a:t>by your high</a:t>
            </a:r>
            <a:r>
              <a:rPr dirty="0" sz="1800" spc="-5">
                <a:latin typeface="Source Sans Pro"/>
                <a:cs typeface="Source Sans Pro"/>
              </a:rPr>
              <a:t> school.</a:t>
            </a:r>
            <a:endParaRPr sz="1800">
              <a:latin typeface="Source Sans Pro"/>
              <a:cs typeface="Source Sans Pro"/>
            </a:endParaRPr>
          </a:p>
          <a:p>
            <a:pPr marL="287020" indent="-182880">
              <a:lnSpc>
                <a:spcPct val="100000"/>
              </a:lnSpc>
              <a:spcBef>
                <a:spcPts val="1200"/>
              </a:spcBef>
              <a:buFont typeface="Arial"/>
              <a:buChar char="•"/>
              <a:tabLst>
                <a:tab pos="287020" algn="l"/>
              </a:tabLst>
            </a:pPr>
            <a:r>
              <a:rPr dirty="0" sz="1800" spc="-5">
                <a:latin typeface="Source Sans Pro"/>
                <a:cs typeface="Source Sans Pro"/>
              </a:rPr>
              <a:t>Request </a:t>
            </a:r>
            <a:r>
              <a:rPr dirty="0" sz="1800">
                <a:latin typeface="Source Sans Pro"/>
                <a:cs typeface="Source Sans Pro"/>
              </a:rPr>
              <a:t>Ontario </a:t>
            </a:r>
            <a:r>
              <a:rPr dirty="0" sz="1800" spc="-5">
                <a:latin typeface="Source Sans Pro"/>
                <a:cs typeface="Source Sans Pro"/>
              </a:rPr>
              <a:t>college </a:t>
            </a:r>
            <a:r>
              <a:rPr dirty="0" sz="1800">
                <a:latin typeface="Source Sans Pro"/>
                <a:cs typeface="Source Sans Pro"/>
              </a:rPr>
              <a:t>/ university</a:t>
            </a:r>
            <a:r>
              <a:rPr dirty="0" sz="1800" spc="-25">
                <a:latin typeface="Source Sans Pro"/>
                <a:cs typeface="Source Sans Pro"/>
              </a:rPr>
              <a:t> </a:t>
            </a:r>
            <a:r>
              <a:rPr dirty="0" sz="1800" spc="-5">
                <a:latin typeface="Source Sans Pro"/>
                <a:cs typeface="Source Sans Pro"/>
              </a:rPr>
              <a:t>transcripts.</a:t>
            </a:r>
            <a:endParaRPr sz="1800">
              <a:latin typeface="Source Sans Pro"/>
              <a:cs typeface="Source Sans Pro"/>
            </a:endParaRPr>
          </a:p>
          <a:p>
            <a:pPr marL="287020" indent="-182880">
              <a:lnSpc>
                <a:spcPct val="100000"/>
              </a:lnSpc>
              <a:spcBef>
                <a:spcPts val="1200"/>
              </a:spcBef>
              <a:buFont typeface="Arial"/>
              <a:buChar char="•"/>
              <a:tabLst>
                <a:tab pos="287020" algn="l"/>
              </a:tabLst>
            </a:pPr>
            <a:r>
              <a:rPr dirty="0" sz="1800" spc="-5">
                <a:latin typeface="Source Sans Pro"/>
                <a:cs typeface="Source Sans Pro"/>
              </a:rPr>
              <a:t>View </a:t>
            </a:r>
            <a:r>
              <a:rPr dirty="0" sz="1800">
                <a:latin typeface="Source Sans Pro"/>
                <a:cs typeface="Source Sans Pro"/>
              </a:rPr>
              <a:t>and </a:t>
            </a:r>
            <a:r>
              <a:rPr dirty="0" sz="1800" spc="-5">
                <a:latin typeface="Source Sans Pro"/>
                <a:cs typeface="Source Sans Pro"/>
              </a:rPr>
              <a:t>accept </a:t>
            </a:r>
            <a:r>
              <a:rPr dirty="0" sz="1800">
                <a:latin typeface="Source Sans Pro"/>
                <a:cs typeface="Source Sans Pro"/>
              </a:rPr>
              <a:t>offers of</a:t>
            </a:r>
            <a:r>
              <a:rPr dirty="0" sz="1800" spc="5">
                <a:latin typeface="Source Sans Pro"/>
                <a:cs typeface="Source Sans Pro"/>
              </a:rPr>
              <a:t> </a:t>
            </a:r>
            <a:r>
              <a:rPr dirty="0" sz="1800" spc="-5">
                <a:latin typeface="Source Sans Pro"/>
                <a:cs typeface="Source Sans Pro"/>
              </a:rPr>
              <a:t>admission.</a:t>
            </a:r>
            <a:endParaRPr sz="1800">
              <a:latin typeface="Source Sans Pro"/>
              <a:cs typeface="Source Sans Pro"/>
            </a:endParaRPr>
          </a:p>
          <a:p>
            <a:pPr marL="12700">
              <a:lnSpc>
                <a:spcPct val="100000"/>
              </a:lnSpc>
              <a:spcBef>
                <a:spcPts val="1190"/>
              </a:spcBef>
            </a:pPr>
            <a:r>
              <a:rPr dirty="0" sz="2000" b="1">
                <a:latin typeface="Source Sans Pro"/>
                <a:cs typeface="Source Sans Pro"/>
              </a:rPr>
              <a:t>To complete your application, you’ll</a:t>
            </a:r>
            <a:r>
              <a:rPr dirty="0" sz="2000" spc="-95" b="1">
                <a:latin typeface="Source Sans Pro"/>
                <a:cs typeface="Source Sans Pro"/>
              </a:rPr>
              <a:t> </a:t>
            </a:r>
            <a:r>
              <a:rPr dirty="0" sz="2000" spc="5" b="1">
                <a:latin typeface="Source Sans Pro"/>
                <a:cs typeface="Source Sans Pro"/>
              </a:rPr>
              <a:t>need:</a:t>
            </a:r>
            <a:endParaRPr sz="2000">
              <a:latin typeface="Source Sans Pro"/>
              <a:cs typeface="Source Sans Pro"/>
            </a:endParaRPr>
          </a:p>
          <a:p>
            <a:pPr marL="287020" indent="-182880">
              <a:lnSpc>
                <a:spcPct val="100000"/>
              </a:lnSpc>
              <a:spcBef>
                <a:spcPts val="1215"/>
              </a:spcBef>
              <a:buSzPct val="130555"/>
              <a:buFont typeface="Arial"/>
              <a:buChar char="•"/>
              <a:tabLst>
                <a:tab pos="287020" algn="l"/>
              </a:tabLst>
            </a:pPr>
            <a:r>
              <a:rPr dirty="0" sz="1800" spc="-5">
                <a:latin typeface="Source Sans Pro"/>
                <a:cs typeface="Source Sans Pro"/>
              </a:rPr>
              <a:t>Your complete </a:t>
            </a:r>
            <a:r>
              <a:rPr dirty="0" sz="1800">
                <a:latin typeface="Source Sans Pro"/>
                <a:cs typeface="Source Sans Pro"/>
              </a:rPr>
              <a:t>home mailing </a:t>
            </a:r>
            <a:r>
              <a:rPr dirty="0" sz="1800" spc="-5">
                <a:latin typeface="Source Sans Pro"/>
                <a:cs typeface="Source Sans Pro"/>
              </a:rPr>
              <a:t>address, including </a:t>
            </a:r>
            <a:r>
              <a:rPr dirty="0" sz="1800">
                <a:latin typeface="Source Sans Pro"/>
                <a:cs typeface="Source Sans Pro"/>
              </a:rPr>
              <a:t>your </a:t>
            </a:r>
            <a:r>
              <a:rPr dirty="0" sz="1800" spc="-5">
                <a:latin typeface="Source Sans Pro"/>
                <a:cs typeface="Source Sans Pro"/>
              </a:rPr>
              <a:t>postal</a:t>
            </a:r>
            <a:r>
              <a:rPr dirty="0" sz="1800" spc="35">
                <a:latin typeface="Source Sans Pro"/>
                <a:cs typeface="Source Sans Pro"/>
              </a:rPr>
              <a:t> </a:t>
            </a:r>
            <a:r>
              <a:rPr dirty="0" sz="1800" spc="-5">
                <a:latin typeface="Source Sans Pro"/>
                <a:cs typeface="Source Sans Pro"/>
              </a:rPr>
              <a:t>code</a:t>
            </a:r>
            <a:endParaRPr sz="1800">
              <a:latin typeface="Source Sans Pro"/>
              <a:cs typeface="Source Sans Pro"/>
            </a:endParaRPr>
          </a:p>
          <a:p>
            <a:pPr marL="287020" marR="5080" indent="-182880">
              <a:lnSpc>
                <a:spcPct val="100000"/>
              </a:lnSpc>
              <a:spcBef>
                <a:spcPts val="600"/>
              </a:spcBef>
              <a:buSzPct val="130555"/>
              <a:buFont typeface="Arial"/>
              <a:buChar char="•"/>
              <a:tabLst>
                <a:tab pos="287020" algn="l"/>
              </a:tabLst>
            </a:pPr>
            <a:r>
              <a:rPr dirty="0" sz="1800" spc="-5">
                <a:latin typeface="Source Sans Pro"/>
                <a:cs typeface="Source Sans Pro"/>
              </a:rPr>
              <a:t>Your </a:t>
            </a:r>
            <a:r>
              <a:rPr dirty="0" sz="1800">
                <a:latin typeface="Source Sans Pro"/>
                <a:cs typeface="Source Sans Pro"/>
              </a:rPr>
              <a:t>Ontario </a:t>
            </a:r>
            <a:r>
              <a:rPr dirty="0" sz="1800" spc="-5">
                <a:latin typeface="Source Sans Pro"/>
                <a:cs typeface="Source Sans Pro"/>
              </a:rPr>
              <a:t>Education Number (OEN) </a:t>
            </a:r>
            <a:r>
              <a:rPr dirty="0" sz="1800">
                <a:latin typeface="Source Sans Pro"/>
                <a:cs typeface="Source Sans Pro"/>
              </a:rPr>
              <a:t>and </a:t>
            </a:r>
            <a:r>
              <a:rPr dirty="0" sz="1800" spc="-5">
                <a:latin typeface="Source Sans Pro"/>
                <a:cs typeface="Source Sans Pro"/>
              </a:rPr>
              <a:t>Student Number, </a:t>
            </a:r>
            <a:r>
              <a:rPr dirty="0" sz="1800">
                <a:latin typeface="Source Sans Pro"/>
                <a:cs typeface="Source Sans Pro"/>
              </a:rPr>
              <a:t>found on your high </a:t>
            </a:r>
            <a:r>
              <a:rPr dirty="0" sz="1800" spc="-5">
                <a:latin typeface="Source Sans Pro"/>
                <a:cs typeface="Source Sans Pro"/>
              </a:rPr>
              <a:t>school report </a:t>
            </a:r>
            <a:r>
              <a:rPr dirty="0" sz="1800">
                <a:latin typeface="Source Sans Pro"/>
                <a:cs typeface="Source Sans Pro"/>
              </a:rPr>
              <a:t>card or  </a:t>
            </a:r>
            <a:r>
              <a:rPr dirty="0" sz="1800" spc="-5">
                <a:latin typeface="Source Sans Pro"/>
                <a:cs typeface="Source Sans Pro"/>
              </a:rPr>
              <a:t>transcript</a:t>
            </a:r>
            <a:endParaRPr sz="1800">
              <a:latin typeface="Source Sans Pro"/>
              <a:cs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44" y="3736670"/>
            <a:ext cx="4163060" cy="757555"/>
          </a:xfrm>
          <a:prstGeom prst="rect"/>
        </p:spPr>
        <p:txBody>
          <a:bodyPr wrap="square" lIns="0" tIns="12700" rIns="0" bIns="0" rtlCol="0" vert="horz">
            <a:spAutoFit/>
          </a:bodyPr>
          <a:lstStyle/>
          <a:p>
            <a:pPr marL="12700">
              <a:lnSpc>
                <a:spcPct val="100000"/>
              </a:lnSpc>
              <a:spcBef>
                <a:spcPts val="100"/>
              </a:spcBef>
            </a:pPr>
            <a:r>
              <a:rPr dirty="0" sz="4800" spc="70"/>
              <a:t>Apply</a:t>
            </a:r>
            <a:r>
              <a:rPr dirty="0" sz="4800" spc="-235"/>
              <a:t> </a:t>
            </a:r>
            <a:r>
              <a:rPr dirty="0" sz="4800" spc="65"/>
              <a:t>Online</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41314" y="1895094"/>
            <a:ext cx="2586355" cy="1169035"/>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b="1">
                <a:latin typeface="Source Sans Pro"/>
                <a:cs typeface="Source Sans Pro"/>
              </a:rPr>
              <a:t>New</a:t>
            </a:r>
            <a:r>
              <a:rPr dirty="0" sz="1600" spc="5" b="1">
                <a:latin typeface="Source Sans Pro"/>
                <a:cs typeface="Source Sans Pro"/>
              </a:rPr>
              <a:t> </a:t>
            </a:r>
            <a:r>
              <a:rPr dirty="0" sz="1600" spc="-5" b="1">
                <a:latin typeface="Source Sans Pro"/>
                <a:cs typeface="Source Sans Pro"/>
              </a:rPr>
              <a:t>Users</a:t>
            </a:r>
            <a:endParaRPr sz="1600">
              <a:latin typeface="Source Sans Pro"/>
              <a:cs typeface="Source Sans Pro"/>
            </a:endParaRPr>
          </a:p>
          <a:p>
            <a:pPr marL="137160" marR="150495">
              <a:lnSpc>
                <a:spcPct val="100000"/>
              </a:lnSpc>
            </a:pPr>
            <a:r>
              <a:rPr dirty="0" sz="1600" spc="-5">
                <a:latin typeface="Source Sans Pro"/>
                <a:cs typeface="Source Sans Pro"/>
              </a:rPr>
              <a:t>If you’ve never applied  through ontariocolleges.ca  before, click</a:t>
            </a:r>
            <a:r>
              <a:rPr dirty="0" sz="1600" spc="-35">
                <a:latin typeface="Source Sans Pro"/>
                <a:cs typeface="Source Sans Pro"/>
              </a:rPr>
              <a:t> </a:t>
            </a:r>
            <a:r>
              <a:rPr dirty="0" sz="1600" spc="-5" b="1">
                <a:latin typeface="Source Sans Pro"/>
                <a:cs typeface="Source Sans Pro"/>
              </a:rPr>
              <a:t>APPLY</a:t>
            </a:r>
            <a:r>
              <a:rPr dirty="0" sz="1600" spc="-5">
                <a:latin typeface="Source Sans Pro"/>
                <a:cs typeface="Source Sans Pro"/>
              </a:rPr>
              <a:t>.</a:t>
            </a:r>
            <a:endParaRPr sz="1600">
              <a:latin typeface="Source Sans Pro"/>
              <a:cs typeface="Source Sans Pro"/>
            </a:endParaRPr>
          </a:p>
        </p:txBody>
      </p:sp>
      <p:sp>
        <p:nvSpPr>
          <p:cNvPr id="3" name="object 3"/>
          <p:cNvSpPr/>
          <p:nvPr/>
        </p:nvSpPr>
        <p:spPr>
          <a:xfrm>
            <a:off x="8791956" y="1519427"/>
            <a:ext cx="325120" cy="885825"/>
          </a:xfrm>
          <a:custGeom>
            <a:avLst/>
            <a:gdLst/>
            <a:ahLst/>
            <a:cxnLst/>
            <a:rect l="l" t="t" r="r" b="b"/>
            <a:pathLst>
              <a:path w="325120" h="885825">
                <a:moveTo>
                  <a:pt x="243458" y="162306"/>
                </a:moveTo>
                <a:lnTo>
                  <a:pt x="81152" y="162306"/>
                </a:lnTo>
                <a:lnTo>
                  <a:pt x="81152" y="885444"/>
                </a:lnTo>
                <a:lnTo>
                  <a:pt x="243458" y="885444"/>
                </a:lnTo>
                <a:lnTo>
                  <a:pt x="243458" y="162306"/>
                </a:lnTo>
                <a:close/>
              </a:path>
              <a:path w="325120" h="885825">
                <a:moveTo>
                  <a:pt x="162305" y="0"/>
                </a:moveTo>
                <a:lnTo>
                  <a:pt x="0" y="162306"/>
                </a:lnTo>
                <a:lnTo>
                  <a:pt x="324611" y="162306"/>
                </a:lnTo>
                <a:lnTo>
                  <a:pt x="162305" y="0"/>
                </a:lnTo>
                <a:close/>
              </a:path>
            </a:pathLst>
          </a:custGeom>
          <a:solidFill>
            <a:srgbClr val="396B96"/>
          </a:solidFill>
        </p:spPr>
        <p:txBody>
          <a:bodyPr wrap="square" lIns="0" tIns="0" rIns="0" bIns="0" rtlCol="0"/>
          <a:lstStyle/>
          <a:p/>
        </p:txBody>
      </p:sp>
      <p:sp>
        <p:nvSpPr>
          <p:cNvPr id="4" name="object 4"/>
          <p:cNvSpPr txBox="1"/>
          <p:nvPr/>
        </p:nvSpPr>
        <p:spPr>
          <a:xfrm>
            <a:off x="8757666" y="1895094"/>
            <a:ext cx="2395855" cy="923925"/>
          </a:xfrm>
          <a:prstGeom prst="rect">
            <a:avLst/>
          </a:prstGeom>
          <a:solidFill>
            <a:srgbClr val="D4E2EE"/>
          </a:solidFill>
          <a:ln w="28955">
            <a:solidFill>
              <a:srgbClr val="396B96"/>
            </a:solidFill>
          </a:ln>
        </p:spPr>
        <p:txBody>
          <a:bodyPr wrap="square" lIns="0" tIns="78740" rIns="0" bIns="0" rtlCol="0" vert="horz">
            <a:spAutoFit/>
          </a:bodyPr>
          <a:lstStyle/>
          <a:p>
            <a:pPr marL="136525">
              <a:lnSpc>
                <a:spcPct val="100000"/>
              </a:lnSpc>
              <a:spcBef>
                <a:spcPts val="620"/>
              </a:spcBef>
            </a:pPr>
            <a:r>
              <a:rPr dirty="0" sz="1600" spc="-5" b="1">
                <a:latin typeface="Source Sans Pro"/>
                <a:cs typeface="Source Sans Pro"/>
              </a:rPr>
              <a:t>Returning Users</a:t>
            </a:r>
            <a:endParaRPr sz="1600">
              <a:latin typeface="Source Sans Pro"/>
              <a:cs typeface="Source Sans Pro"/>
            </a:endParaRPr>
          </a:p>
          <a:p>
            <a:pPr marL="136525" marR="373380">
              <a:lnSpc>
                <a:spcPct val="100000"/>
              </a:lnSpc>
            </a:pPr>
            <a:r>
              <a:rPr dirty="0" sz="1600" spc="-5">
                <a:latin typeface="Source Sans Pro"/>
                <a:cs typeface="Source Sans Pro"/>
              </a:rPr>
              <a:t>If you have an existing  account, </a:t>
            </a:r>
            <a:r>
              <a:rPr dirty="0" sz="1600">
                <a:latin typeface="Source Sans Pro"/>
                <a:cs typeface="Source Sans Pro"/>
              </a:rPr>
              <a:t>click </a:t>
            </a:r>
            <a:r>
              <a:rPr dirty="0" sz="1600" spc="-5" b="1">
                <a:latin typeface="Source Sans Pro"/>
                <a:cs typeface="Source Sans Pro"/>
              </a:rPr>
              <a:t>LOG</a:t>
            </a:r>
            <a:r>
              <a:rPr dirty="0" sz="1600" spc="-50" b="1">
                <a:latin typeface="Source Sans Pro"/>
                <a:cs typeface="Source Sans Pro"/>
              </a:rPr>
              <a:t> </a:t>
            </a:r>
            <a:r>
              <a:rPr dirty="0" sz="1600" spc="-5" b="1">
                <a:latin typeface="Source Sans Pro"/>
                <a:cs typeface="Source Sans Pro"/>
              </a:rPr>
              <a:t>IN</a:t>
            </a:r>
            <a:r>
              <a:rPr dirty="0" sz="1600" spc="-5">
                <a:latin typeface="Source Sans Pro"/>
                <a:cs typeface="Source Sans Pro"/>
              </a:rPr>
              <a:t>.</a:t>
            </a:r>
            <a:endParaRPr sz="1600">
              <a:latin typeface="Source Sans Pro"/>
              <a:cs typeface="Source Sans Pro"/>
            </a:endParaRPr>
          </a:p>
        </p:txBody>
      </p:sp>
      <p:sp>
        <p:nvSpPr>
          <p:cNvPr id="5" name="object 5"/>
          <p:cNvSpPr txBox="1">
            <a:spLocks noGrp="1"/>
          </p:cNvSpPr>
          <p:nvPr>
            <p:ph type="title"/>
          </p:nvPr>
        </p:nvSpPr>
        <p:spPr>
          <a:xfrm>
            <a:off x="439927" y="255270"/>
            <a:ext cx="4009390" cy="831215"/>
          </a:xfrm>
          <a:prstGeom prst="rect"/>
        </p:spPr>
        <p:txBody>
          <a:bodyPr wrap="square" lIns="0" tIns="12700" rIns="0" bIns="0" rtlCol="0" vert="horz">
            <a:spAutoFit/>
          </a:bodyPr>
          <a:lstStyle/>
          <a:p>
            <a:pPr marL="12700">
              <a:lnSpc>
                <a:spcPct val="100000"/>
              </a:lnSpc>
              <a:spcBef>
                <a:spcPts val="100"/>
              </a:spcBef>
            </a:pPr>
            <a:r>
              <a:rPr dirty="0" spc="80"/>
              <a:t>Create </a:t>
            </a:r>
            <a:r>
              <a:rPr dirty="0" spc="100"/>
              <a:t>an</a:t>
            </a:r>
            <a:r>
              <a:rPr dirty="0" spc="-420"/>
              <a:t> </a:t>
            </a:r>
            <a:r>
              <a:rPr dirty="0" spc="120"/>
              <a:t>Account</a:t>
            </a:r>
          </a:p>
          <a:p>
            <a:pPr marL="12700">
              <a:lnSpc>
                <a:spcPct val="100000"/>
              </a:lnSpc>
              <a:spcBef>
                <a:spcPts val="100"/>
              </a:spcBef>
            </a:pPr>
            <a:r>
              <a:rPr dirty="0" sz="2000" b="0">
                <a:solidFill>
                  <a:srgbClr val="000000"/>
                </a:solidFill>
                <a:latin typeface="Source Sans Pro"/>
                <a:cs typeface="Source Sans Pro"/>
              </a:rPr>
              <a:t>Go </a:t>
            </a:r>
            <a:r>
              <a:rPr dirty="0" sz="2000" spc="-5" b="0">
                <a:solidFill>
                  <a:srgbClr val="000000"/>
                </a:solidFill>
                <a:latin typeface="Source Sans Pro"/>
                <a:cs typeface="Source Sans Pro"/>
              </a:rPr>
              <a:t>to the </a:t>
            </a:r>
            <a:r>
              <a:rPr dirty="0" sz="2000" b="1">
                <a:solidFill>
                  <a:srgbClr val="000000"/>
                </a:solidFill>
                <a:latin typeface="Source Sans Pro"/>
                <a:cs typeface="Source Sans Pro"/>
              </a:rPr>
              <a:t>ontariocolleges.ca</a:t>
            </a:r>
            <a:r>
              <a:rPr dirty="0" sz="2000" spc="-90" b="0">
                <a:solidFill>
                  <a:srgbClr val="000000"/>
                </a:solidFill>
                <a:latin typeface="Source Sans Pro"/>
                <a:cs typeface="Source Sans Pro"/>
              </a:rPr>
              <a:t> </a:t>
            </a:r>
            <a:r>
              <a:rPr dirty="0" sz="2000" b="0">
                <a:solidFill>
                  <a:srgbClr val="000000"/>
                </a:solidFill>
                <a:latin typeface="Source Sans Pro"/>
                <a:cs typeface="Source Sans Pro"/>
              </a:rPr>
              <a:t>website</a:t>
            </a:r>
            <a:endParaRPr sz="2000">
              <a:latin typeface="Source Sans Pro"/>
              <a:cs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826006"/>
            <a:ext cx="10058400" cy="593445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3998595" cy="513715"/>
          </a:xfrm>
          <a:prstGeom prst="rect"/>
        </p:spPr>
        <p:txBody>
          <a:bodyPr wrap="square" lIns="0" tIns="12700" rIns="0" bIns="0" rtlCol="0" vert="horz">
            <a:spAutoFit/>
          </a:bodyPr>
          <a:lstStyle/>
          <a:p>
            <a:pPr marL="12700">
              <a:lnSpc>
                <a:spcPct val="100000"/>
              </a:lnSpc>
              <a:spcBef>
                <a:spcPts val="100"/>
              </a:spcBef>
            </a:pPr>
            <a:r>
              <a:rPr dirty="0" spc="80"/>
              <a:t>Create </a:t>
            </a:r>
            <a:r>
              <a:rPr dirty="0" spc="100"/>
              <a:t>an</a:t>
            </a:r>
            <a:r>
              <a:rPr dirty="0" spc="-415"/>
              <a:t> </a:t>
            </a:r>
            <a:r>
              <a:rPr dirty="0" spc="120"/>
              <a:t>Account</a:t>
            </a:r>
          </a:p>
        </p:txBody>
      </p:sp>
      <p:sp>
        <p:nvSpPr>
          <p:cNvPr id="4" name="object 4"/>
          <p:cNvSpPr txBox="1"/>
          <p:nvPr/>
        </p:nvSpPr>
        <p:spPr>
          <a:xfrm>
            <a:off x="7882890" y="3524250"/>
            <a:ext cx="3548379" cy="1247140"/>
          </a:xfrm>
          <a:prstGeom prst="rect">
            <a:avLst/>
          </a:prstGeom>
          <a:solidFill>
            <a:srgbClr val="D4E2EE"/>
          </a:solidFill>
          <a:ln w="28955">
            <a:solidFill>
              <a:srgbClr val="396B96"/>
            </a:solidFill>
          </a:ln>
        </p:spPr>
        <p:txBody>
          <a:bodyPr wrap="square" lIns="0" tIns="79375" rIns="0" bIns="0" rtlCol="0" vert="horz">
            <a:spAutoFit/>
          </a:bodyPr>
          <a:lstStyle/>
          <a:p>
            <a:pPr marL="137160">
              <a:lnSpc>
                <a:spcPct val="100000"/>
              </a:lnSpc>
              <a:spcBef>
                <a:spcPts val="625"/>
              </a:spcBef>
            </a:pPr>
            <a:r>
              <a:rPr dirty="0" sz="1600" spc="-5" b="1">
                <a:latin typeface="Source Sans Pro"/>
                <a:cs typeface="Source Sans Pro"/>
              </a:rPr>
              <a:t>Fill in this information</a:t>
            </a:r>
            <a:r>
              <a:rPr dirty="0" sz="1600" spc="20" b="1">
                <a:latin typeface="Source Sans Pro"/>
                <a:cs typeface="Source Sans Pro"/>
              </a:rPr>
              <a:t> </a:t>
            </a:r>
            <a:r>
              <a:rPr dirty="0" sz="1600" spc="-5" b="1">
                <a:latin typeface="Source Sans Pro"/>
                <a:cs typeface="Source Sans Pro"/>
              </a:rPr>
              <a:t>carefully.</a:t>
            </a:r>
            <a:endParaRPr sz="1600">
              <a:latin typeface="Source Sans Pro"/>
              <a:cs typeface="Source Sans Pro"/>
            </a:endParaRPr>
          </a:p>
          <a:p>
            <a:pPr marL="137160" marR="158750">
              <a:lnSpc>
                <a:spcPct val="100000"/>
              </a:lnSpc>
              <a:spcBef>
                <a:spcPts val="600"/>
              </a:spcBef>
            </a:pPr>
            <a:r>
              <a:rPr dirty="0" sz="1600" spc="-5">
                <a:latin typeface="Source Sans Pro"/>
                <a:cs typeface="Source Sans Pro"/>
              </a:rPr>
              <a:t>You can only make changes to your  first name, last name and date of birth  by contacting ontariocolleges.ca.</a:t>
            </a:r>
            <a:endParaRPr sz="1600">
              <a:latin typeface="Source Sans Pro"/>
              <a:cs typeface="Source Sans Pro"/>
            </a:endParaRPr>
          </a:p>
        </p:txBody>
      </p:sp>
      <p:sp>
        <p:nvSpPr>
          <p:cNvPr id="5" name="object 5"/>
          <p:cNvSpPr txBox="1"/>
          <p:nvPr/>
        </p:nvSpPr>
        <p:spPr>
          <a:xfrm>
            <a:off x="7882890" y="5250941"/>
            <a:ext cx="3716020" cy="124714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b="1">
                <a:latin typeface="Source Sans Pro"/>
                <a:cs typeface="Source Sans Pro"/>
              </a:rPr>
              <a:t>Please provide a valid email</a:t>
            </a:r>
            <a:r>
              <a:rPr dirty="0" sz="1600" spc="10" b="1">
                <a:latin typeface="Source Sans Pro"/>
                <a:cs typeface="Source Sans Pro"/>
              </a:rPr>
              <a:t> </a:t>
            </a:r>
            <a:r>
              <a:rPr dirty="0" sz="1600" spc="-5" b="1">
                <a:latin typeface="Source Sans Pro"/>
                <a:cs typeface="Source Sans Pro"/>
              </a:rPr>
              <a:t>address.</a:t>
            </a:r>
            <a:endParaRPr sz="1600">
              <a:latin typeface="Source Sans Pro"/>
              <a:cs typeface="Source Sans Pro"/>
            </a:endParaRPr>
          </a:p>
          <a:p>
            <a:pPr marL="137160" marR="238760">
              <a:lnSpc>
                <a:spcPct val="100000"/>
              </a:lnSpc>
              <a:spcBef>
                <a:spcPts val="605"/>
              </a:spcBef>
            </a:pPr>
            <a:r>
              <a:rPr dirty="0" sz="1600" spc="-5">
                <a:latin typeface="Source Sans Pro"/>
                <a:cs typeface="Source Sans Pro"/>
              </a:rPr>
              <a:t>ontariocolleges.ca and the colleges will  use it to communicate important  information about your</a:t>
            </a:r>
            <a:r>
              <a:rPr dirty="0" sz="1600" spc="5">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322832"/>
            <a:ext cx="10094976" cy="4741164"/>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538471" y="3134867"/>
            <a:ext cx="1343025" cy="334010"/>
          </a:xfrm>
          <a:custGeom>
            <a:avLst/>
            <a:gdLst/>
            <a:ahLst/>
            <a:cxnLst/>
            <a:rect l="l" t="t" r="r" b="b"/>
            <a:pathLst>
              <a:path w="1343025" h="334010">
                <a:moveTo>
                  <a:pt x="166877" y="0"/>
                </a:moveTo>
                <a:lnTo>
                  <a:pt x="0" y="166877"/>
                </a:lnTo>
                <a:lnTo>
                  <a:pt x="166877" y="333755"/>
                </a:lnTo>
                <a:lnTo>
                  <a:pt x="166877" y="250316"/>
                </a:lnTo>
                <a:lnTo>
                  <a:pt x="1342643" y="250316"/>
                </a:lnTo>
                <a:lnTo>
                  <a:pt x="1342643" y="83438"/>
                </a:lnTo>
                <a:lnTo>
                  <a:pt x="166877" y="83438"/>
                </a:lnTo>
                <a:lnTo>
                  <a:pt x="166877" y="0"/>
                </a:lnTo>
                <a:close/>
              </a:path>
            </a:pathLst>
          </a:custGeom>
          <a:solidFill>
            <a:srgbClr val="396B96"/>
          </a:solidFill>
        </p:spPr>
        <p:txBody>
          <a:bodyPr wrap="square" lIns="0" tIns="0" rIns="0" bIns="0" rtlCol="0"/>
          <a:lstStyle/>
          <a:p/>
        </p:txBody>
      </p:sp>
      <p:sp>
        <p:nvSpPr>
          <p:cNvPr id="4" name="object 4"/>
          <p:cNvSpPr txBox="1"/>
          <p:nvPr/>
        </p:nvSpPr>
        <p:spPr>
          <a:xfrm>
            <a:off x="5506973" y="2740914"/>
            <a:ext cx="3489960" cy="1247140"/>
          </a:xfrm>
          <a:prstGeom prst="rect">
            <a:avLst/>
          </a:prstGeom>
          <a:solidFill>
            <a:srgbClr val="D4E2EE"/>
          </a:solidFill>
          <a:ln w="28955">
            <a:solidFill>
              <a:srgbClr val="396B96"/>
            </a:solidFill>
          </a:ln>
        </p:spPr>
        <p:txBody>
          <a:bodyPr wrap="square" lIns="0" tIns="78105" rIns="0" bIns="0" rtlCol="0" vert="horz">
            <a:spAutoFit/>
          </a:bodyPr>
          <a:lstStyle/>
          <a:p>
            <a:pPr marL="136525">
              <a:lnSpc>
                <a:spcPct val="100000"/>
              </a:lnSpc>
              <a:spcBef>
                <a:spcPts val="615"/>
              </a:spcBef>
            </a:pPr>
            <a:r>
              <a:rPr dirty="0" sz="1600" spc="-5" b="1">
                <a:latin typeface="Source Sans Pro"/>
                <a:cs typeface="Source Sans Pro"/>
              </a:rPr>
              <a:t>Password</a:t>
            </a:r>
            <a:r>
              <a:rPr dirty="0" sz="1600" spc="-35" b="1">
                <a:latin typeface="Source Sans Pro"/>
                <a:cs typeface="Source Sans Pro"/>
              </a:rPr>
              <a:t> </a:t>
            </a:r>
            <a:r>
              <a:rPr dirty="0" sz="1600" spc="-5" b="1">
                <a:latin typeface="Source Sans Pro"/>
                <a:cs typeface="Source Sans Pro"/>
              </a:rPr>
              <a:t>Requirements</a:t>
            </a:r>
            <a:endParaRPr sz="1600">
              <a:latin typeface="Source Sans Pro"/>
              <a:cs typeface="Source Sans Pro"/>
            </a:endParaRPr>
          </a:p>
          <a:p>
            <a:pPr marL="136525" marR="146050">
              <a:lnSpc>
                <a:spcPct val="100000"/>
              </a:lnSpc>
              <a:spcBef>
                <a:spcPts val="600"/>
              </a:spcBef>
            </a:pPr>
            <a:r>
              <a:rPr dirty="0" sz="1600" spc="-5">
                <a:latin typeface="Source Sans Pro"/>
                <a:cs typeface="Source Sans Pro"/>
              </a:rPr>
              <a:t>If your password does not meet the  minimum requirements, you won’t be  able to create an account.</a:t>
            </a:r>
            <a:endParaRPr sz="1600">
              <a:latin typeface="Source Sans Pro"/>
              <a:cs typeface="Source Sans Pro"/>
            </a:endParaRPr>
          </a:p>
        </p:txBody>
      </p:sp>
      <p:sp>
        <p:nvSpPr>
          <p:cNvPr id="5" name="object 5"/>
          <p:cNvSpPr txBox="1">
            <a:spLocks noGrp="1"/>
          </p:cNvSpPr>
          <p:nvPr>
            <p:ph type="title"/>
          </p:nvPr>
        </p:nvSpPr>
        <p:spPr>
          <a:xfrm>
            <a:off x="439927" y="255270"/>
            <a:ext cx="3998595" cy="831215"/>
          </a:xfrm>
          <a:prstGeom prst="rect"/>
        </p:spPr>
        <p:txBody>
          <a:bodyPr wrap="square" lIns="0" tIns="12700" rIns="0" bIns="0" rtlCol="0" vert="horz">
            <a:spAutoFit/>
          </a:bodyPr>
          <a:lstStyle/>
          <a:p>
            <a:pPr marL="12700">
              <a:lnSpc>
                <a:spcPct val="100000"/>
              </a:lnSpc>
              <a:spcBef>
                <a:spcPts val="100"/>
              </a:spcBef>
            </a:pPr>
            <a:r>
              <a:rPr dirty="0" spc="80"/>
              <a:t>Create </a:t>
            </a:r>
            <a:r>
              <a:rPr dirty="0" spc="100"/>
              <a:t>an</a:t>
            </a:r>
            <a:r>
              <a:rPr dirty="0" spc="-415"/>
              <a:t> </a:t>
            </a:r>
            <a:r>
              <a:rPr dirty="0" spc="120"/>
              <a:t>Account</a:t>
            </a:r>
          </a:p>
          <a:p>
            <a:pPr marL="12700">
              <a:lnSpc>
                <a:spcPct val="100000"/>
              </a:lnSpc>
              <a:spcBef>
                <a:spcPts val="100"/>
              </a:spcBef>
            </a:pPr>
            <a:r>
              <a:rPr dirty="0" sz="2000" b="1">
                <a:solidFill>
                  <a:srgbClr val="000000"/>
                </a:solidFill>
                <a:latin typeface="Source Sans Pro"/>
                <a:cs typeface="Source Sans Pro"/>
              </a:rPr>
              <a:t>Password</a:t>
            </a:r>
            <a:endParaRPr sz="2000">
              <a:latin typeface="Source Sans Pro"/>
              <a:cs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44" y="3086226"/>
            <a:ext cx="7285355" cy="1415415"/>
          </a:xfrm>
          <a:prstGeom prst="rect"/>
        </p:spPr>
        <p:txBody>
          <a:bodyPr wrap="square" lIns="0" tIns="95885" rIns="0" bIns="0" rtlCol="0" vert="horz">
            <a:spAutoFit/>
          </a:bodyPr>
          <a:lstStyle/>
          <a:p>
            <a:pPr marL="12700" marR="5080">
              <a:lnSpc>
                <a:spcPts val="5180"/>
              </a:lnSpc>
              <a:spcBef>
                <a:spcPts val="755"/>
              </a:spcBef>
            </a:pPr>
            <a:r>
              <a:rPr dirty="0" sz="4800" spc="114"/>
              <a:t>Research </a:t>
            </a:r>
            <a:r>
              <a:rPr dirty="0" sz="4800" spc="50"/>
              <a:t>Colleges</a:t>
            </a:r>
            <a:r>
              <a:rPr dirty="0" sz="4800" spc="-509"/>
              <a:t> </a:t>
            </a:r>
            <a:r>
              <a:rPr dirty="0" sz="4800" spc="145"/>
              <a:t>and  </a:t>
            </a:r>
            <a:r>
              <a:rPr dirty="0" sz="4800" spc="120"/>
              <a:t>Programs</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363980"/>
            <a:ext cx="10058400" cy="4936236"/>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486905" y="2330957"/>
            <a:ext cx="4689475" cy="1569720"/>
          </a:xfrm>
          <a:prstGeom prst="rect">
            <a:avLst/>
          </a:prstGeom>
          <a:solidFill>
            <a:srgbClr val="D4E2EE"/>
          </a:solidFill>
          <a:ln w="28955">
            <a:solidFill>
              <a:srgbClr val="396B96"/>
            </a:solidFill>
          </a:ln>
        </p:spPr>
        <p:txBody>
          <a:bodyPr wrap="square" lIns="0" tIns="78105" rIns="0" bIns="0" rtlCol="0" vert="horz">
            <a:spAutoFit/>
          </a:bodyPr>
          <a:lstStyle/>
          <a:p>
            <a:pPr marL="137160">
              <a:lnSpc>
                <a:spcPct val="100000"/>
              </a:lnSpc>
              <a:spcBef>
                <a:spcPts val="615"/>
              </a:spcBef>
            </a:pPr>
            <a:r>
              <a:rPr dirty="0" sz="1600" spc="-5">
                <a:latin typeface="Source Sans Pro"/>
                <a:cs typeface="Source Sans Pro"/>
              </a:rPr>
              <a:t>Choose questions from the </a:t>
            </a:r>
            <a:r>
              <a:rPr dirty="0" sz="1600">
                <a:latin typeface="Source Sans Pro"/>
                <a:cs typeface="Source Sans Pro"/>
              </a:rPr>
              <a:t>list </a:t>
            </a:r>
            <a:r>
              <a:rPr dirty="0" sz="1600" spc="-5">
                <a:latin typeface="Source Sans Pro"/>
                <a:cs typeface="Source Sans Pro"/>
              </a:rPr>
              <a:t>or create your</a:t>
            </a:r>
            <a:r>
              <a:rPr dirty="0" sz="1600" spc="15">
                <a:latin typeface="Source Sans Pro"/>
                <a:cs typeface="Source Sans Pro"/>
              </a:rPr>
              <a:t> </a:t>
            </a:r>
            <a:r>
              <a:rPr dirty="0" sz="1600" spc="-5">
                <a:latin typeface="Source Sans Pro"/>
                <a:cs typeface="Source Sans Pro"/>
              </a:rPr>
              <a:t>own.</a:t>
            </a:r>
            <a:endParaRPr sz="1600">
              <a:latin typeface="Source Sans Pro"/>
              <a:cs typeface="Source Sans Pro"/>
            </a:endParaRPr>
          </a:p>
          <a:p>
            <a:pPr marL="137160" marR="483870">
              <a:lnSpc>
                <a:spcPct val="100000"/>
              </a:lnSpc>
              <a:spcBef>
                <a:spcPts val="600"/>
              </a:spcBef>
            </a:pPr>
            <a:r>
              <a:rPr dirty="0" sz="1600" spc="-5" b="1">
                <a:latin typeface="Source Sans Pro"/>
                <a:cs typeface="Source Sans Pro"/>
              </a:rPr>
              <a:t>Make sure you choose questions and answers  that you’ll remember</a:t>
            </a:r>
            <a:r>
              <a:rPr dirty="0" sz="1600" spc="40" b="1">
                <a:latin typeface="Source Sans Pro"/>
                <a:cs typeface="Source Sans Pro"/>
              </a:rPr>
              <a:t> </a:t>
            </a:r>
            <a:r>
              <a:rPr dirty="0" sz="1600" spc="-5" b="1">
                <a:latin typeface="Source Sans Pro"/>
                <a:cs typeface="Source Sans Pro"/>
              </a:rPr>
              <a:t>later.</a:t>
            </a:r>
            <a:endParaRPr sz="1600">
              <a:latin typeface="Source Sans Pro"/>
              <a:cs typeface="Source Sans Pro"/>
            </a:endParaRPr>
          </a:p>
          <a:p>
            <a:pPr marL="137160" marR="184785">
              <a:lnSpc>
                <a:spcPct val="100000"/>
              </a:lnSpc>
              <a:spcBef>
                <a:spcPts val="600"/>
              </a:spcBef>
            </a:pPr>
            <a:r>
              <a:rPr dirty="0" sz="1600" spc="-5">
                <a:latin typeface="Source Sans Pro"/>
                <a:cs typeface="Source Sans Pro"/>
              </a:rPr>
              <a:t>We use this information to verify your identity if you  contact us for help completing your</a:t>
            </a:r>
            <a:r>
              <a:rPr dirty="0" sz="1600" spc="40">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
        <p:nvSpPr>
          <p:cNvPr id="4" name="object 4"/>
          <p:cNvSpPr txBox="1">
            <a:spLocks noGrp="1"/>
          </p:cNvSpPr>
          <p:nvPr>
            <p:ph type="title"/>
          </p:nvPr>
        </p:nvSpPr>
        <p:spPr>
          <a:xfrm>
            <a:off x="439927" y="255270"/>
            <a:ext cx="3998595" cy="831215"/>
          </a:xfrm>
          <a:prstGeom prst="rect"/>
        </p:spPr>
        <p:txBody>
          <a:bodyPr wrap="square" lIns="0" tIns="12700" rIns="0" bIns="0" rtlCol="0" vert="horz">
            <a:spAutoFit/>
          </a:bodyPr>
          <a:lstStyle/>
          <a:p>
            <a:pPr marL="12700">
              <a:lnSpc>
                <a:spcPct val="100000"/>
              </a:lnSpc>
              <a:spcBef>
                <a:spcPts val="100"/>
              </a:spcBef>
            </a:pPr>
            <a:r>
              <a:rPr dirty="0" spc="80"/>
              <a:t>Create </a:t>
            </a:r>
            <a:r>
              <a:rPr dirty="0" spc="100"/>
              <a:t>an</a:t>
            </a:r>
            <a:r>
              <a:rPr dirty="0" spc="-415"/>
              <a:t> </a:t>
            </a:r>
            <a:r>
              <a:rPr dirty="0" spc="120"/>
              <a:t>Account</a:t>
            </a:r>
          </a:p>
          <a:p>
            <a:pPr marL="12700">
              <a:lnSpc>
                <a:spcPct val="100000"/>
              </a:lnSpc>
              <a:spcBef>
                <a:spcPts val="100"/>
              </a:spcBef>
            </a:pPr>
            <a:r>
              <a:rPr dirty="0" sz="2000" b="1">
                <a:solidFill>
                  <a:srgbClr val="000000"/>
                </a:solidFill>
                <a:latin typeface="Source Sans Pro"/>
                <a:cs typeface="Source Sans Pro"/>
              </a:rPr>
              <a:t>Password Recovery</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Questions</a:t>
            </a:r>
            <a:endParaRPr sz="2000">
              <a:latin typeface="Source Sans Pro"/>
              <a:cs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52144"/>
            <a:ext cx="10058400" cy="4174235"/>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4824095" cy="513715"/>
          </a:xfrm>
          <a:prstGeom prst="rect"/>
        </p:spPr>
        <p:txBody>
          <a:bodyPr wrap="square" lIns="0" tIns="12700" rIns="0" bIns="0" rtlCol="0" vert="horz">
            <a:spAutoFit/>
          </a:bodyPr>
          <a:lstStyle/>
          <a:p>
            <a:pPr marL="12700">
              <a:lnSpc>
                <a:spcPct val="100000"/>
              </a:lnSpc>
              <a:spcBef>
                <a:spcPts val="100"/>
              </a:spcBef>
            </a:pPr>
            <a:r>
              <a:rPr dirty="0" spc="80"/>
              <a:t>Activate </a:t>
            </a:r>
            <a:r>
              <a:rPr dirty="0" spc="5"/>
              <a:t>Your</a:t>
            </a:r>
            <a:r>
              <a:rPr dirty="0" spc="-395"/>
              <a:t> </a:t>
            </a:r>
            <a:r>
              <a:rPr dirty="0" spc="120"/>
              <a:t>Account</a:t>
            </a:r>
          </a:p>
        </p:txBody>
      </p:sp>
      <p:sp>
        <p:nvSpPr>
          <p:cNvPr id="4" name="object 4"/>
          <p:cNvSpPr txBox="1"/>
          <p:nvPr/>
        </p:nvSpPr>
        <p:spPr>
          <a:xfrm>
            <a:off x="3096005" y="4040885"/>
            <a:ext cx="4803775" cy="1000125"/>
          </a:xfrm>
          <a:prstGeom prst="rect">
            <a:avLst/>
          </a:prstGeom>
          <a:solidFill>
            <a:srgbClr val="D4E2EE"/>
          </a:solidFill>
          <a:ln w="28955">
            <a:solidFill>
              <a:srgbClr val="396B96"/>
            </a:solidFill>
          </a:ln>
        </p:spPr>
        <p:txBody>
          <a:bodyPr wrap="square" lIns="0" tIns="78740" rIns="0" bIns="0" rtlCol="0" vert="horz">
            <a:spAutoFit/>
          </a:bodyPr>
          <a:lstStyle/>
          <a:p>
            <a:pPr marL="135890" marR="165735">
              <a:lnSpc>
                <a:spcPct val="100000"/>
              </a:lnSpc>
              <a:spcBef>
                <a:spcPts val="620"/>
              </a:spcBef>
            </a:pPr>
            <a:r>
              <a:rPr dirty="0" sz="1600" spc="-5">
                <a:latin typeface="Source Sans Pro"/>
                <a:cs typeface="Source Sans Pro"/>
              </a:rPr>
              <a:t>An account activation email will be sent to the email  address you entered when you created your</a:t>
            </a:r>
            <a:r>
              <a:rPr dirty="0" sz="1600" spc="75">
                <a:latin typeface="Source Sans Pro"/>
                <a:cs typeface="Source Sans Pro"/>
              </a:rPr>
              <a:t> </a:t>
            </a:r>
            <a:r>
              <a:rPr dirty="0" sz="1600" spc="-5">
                <a:latin typeface="Source Sans Pro"/>
                <a:cs typeface="Source Sans Pro"/>
              </a:rPr>
              <a:t>account.</a:t>
            </a:r>
            <a:endParaRPr sz="1600">
              <a:latin typeface="Source Sans Pro"/>
              <a:cs typeface="Source Sans Pro"/>
            </a:endParaRPr>
          </a:p>
          <a:p>
            <a:pPr marL="135890">
              <a:lnSpc>
                <a:spcPct val="100000"/>
              </a:lnSpc>
              <a:spcBef>
                <a:spcPts val="600"/>
              </a:spcBef>
            </a:pPr>
            <a:r>
              <a:rPr dirty="0" sz="1600" spc="-5">
                <a:latin typeface="Source Sans Pro"/>
                <a:cs typeface="Source Sans Pro"/>
              </a:rPr>
              <a:t>Click the link in the email to activate your</a:t>
            </a:r>
            <a:r>
              <a:rPr dirty="0" sz="1600" spc="30">
                <a:latin typeface="Source Sans Pro"/>
                <a:cs typeface="Source Sans Pro"/>
              </a:rPr>
              <a:t> </a:t>
            </a:r>
            <a:r>
              <a:rPr dirty="0" sz="1600" spc="-5">
                <a:latin typeface="Source Sans Pro"/>
                <a:cs typeface="Source Sans Pro"/>
              </a:rPr>
              <a:t>account.</a:t>
            </a:r>
            <a:endParaRPr sz="1600">
              <a:latin typeface="Source Sans Pro"/>
              <a:cs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46047"/>
            <a:ext cx="10058400" cy="4468368"/>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6507480" cy="513715"/>
          </a:xfrm>
          <a:prstGeom prst="rect"/>
        </p:spPr>
        <p:txBody>
          <a:bodyPr wrap="square" lIns="0" tIns="12700" rIns="0" bIns="0" rtlCol="0" vert="horz">
            <a:spAutoFit/>
          </a:bodyPr>
          <a:lstStyle/>
          <a:p>
            <a:pPr marL="12700">
              <a:lnSpc>
                <a:spcPct val="100000"/>
              </a:lnSpc>
              <a:spcBef>
                <a:spcPts val="100"/>
              </a:spcBef>
            </a:pPr>
            <a:r>
              <a:rPr dirty="0" spc="55"/>
              <a:t>Successful </a:t>
            </a:r>
            <a:r>
              <a:rPr dirty="0" spc="120"/>
              <a:t>Account</a:t>
            </a:r>
            <a:r>
              <a:rPr dirty="0" spc="-420"/>
              <a:t> </a:t>
            </a:r>
            <a:r>
              <a:rPr dirty="0" spc="60"/>
              <a:t>Activation</a:t>
            </a:r>
          </a:p>
        </p:txBody>
      </p:sp>
      <p:sp>
        <p:nvSpPr>
          <p:cNvPr id="4" name="object 4"/>
          <p:cNvSpPr/>
          <p:nvPr/>
        </p:nvSpPr>
        <p:spPr>
          <a:xfrm>
            <a:off x="4008120" y="3823715"/>
            <a:ext cx="1542415" cy="334010"/>
          </a:xfrm>
          <a:custGeom>
            <a:avLst/>
            <a:gdLst/>
            <a:ahLst/>
            <a:cxnLst/>
            <a:rect l="l" t="t" r="r" b="b"/>
            <a:pathLst>
              <a:path w="1542414" h="334010">
                <a:moveTo>
                  <a:pt x="166878" y="0"/>
                </a:moveTo>
                <a:lnTo>
                  <a:pt x="0" y="166878"/>
                </a:lnTo>
                <a:lnTo>
                  <a:pt x="166878" y="333756"/>
                </a:lnTo>
                <a:lnTo>
                  <a:pt x="166878" y="250317"/>
                </a:lnTo>
                <a:lnTo>
                  <a:pt x="1542288" y="250317"/>
                </a:lnTo>
                <a:lnTo>
                  <a:pt x="1542288" y="83439"/>
                </a:lnTo>
                <a:lnTo>
                  <a:pt x="166878" y="83439"/>
                </a:lnTo>
                <a:lnTo>
                  <a:pt x="166878" y="0"/>
                </a:lnTo>
                <a:close/>
              </a:path>
            </a:pathLst>
          </a:custGeom>
          <a:solidFill>
            <a:srgbClr val="396B96"/>
          </a:solidFill>
        </p:spPr>
        <p:txBody>
          <a:bodyPr wrap="square" lIns="0" tIns="0" rIns="0" bIns="0" rtlCol="0"/>
          <a:lstStyle/>
          <a:p/>
        </p:txBody>
      </p:sp>
      <p:sp>
        <p:nvSpPr>
          <p:cNvPr id="5" name="object 5"/>
          <p:cNvSpPr txBox="1"/>
          <p:nvPr/>
        </p:nvSpPr>
        <p:spPr>
          <a:xfrm>
            <a:off x="4676394" y="3824478"/>
            <a:ext cx="3014980" cy="923925"/>
          </a:xfrm>
          <a:prstGeom prst="rect">
            <a:avLst/>
          </a:prstGeom>
          <a:solidFill>
            <a:srgbClr val="D4E2EE"/>
          </a:solidFill>
          <a:ln w="28955">
            <a:solidFill>
              <a:srgbClr val="396B96"/>
            </a:solidFill>
          </a:ln>
        </p:spPr>
        <p:txBody>
          <a:bodyPr wrap="square" lIns="0" tIns="79375" rIns="0" bIns="0" rtlCol="0" vert="horz">
            <a:spAutoFit/>
          </a:bodyPr>
          <a:lstStyle/>
          <a:p>
            <a:pPr marL="137160" marR="136525">
              <a:lnSpc>
                <a:spcPct val="100000"/>
              </a:lnSpc>
              <a:spcBef>
                <a:spcPts val="625"/>
              </a:spcBef>
            </a:pPr>
            <a:r>
              <a:rPr dirty="0" sz="1600" spc="-5">
                <a:latin typeface="Source Sans Pro"/>
                <a:cs typeface="Source Sans Pro"/>
              </a:rPr>
              <a:t>Once your account has been  activated successfully, click the  button to log in to your account.</a:t>
            </a:r>
            <a:endParaRPr sz="1600">
              <a:latin typeface="Source Sans Pro"/>
              <a:cs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55191"/>
            <a:ext cx="10058400" cy="4363212"/>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4804410" cy="513715"/>
          </a:xfrm>
          <a:prstGeom prst="rect"/>
        </p:spPr>
        <p:txBody>
          <a:bodyPr wrap="square" lIns="0" tIns="12700" rIns="0" bIns="0" rtlCol="0" vert="horz">
            <a:spAutoFit/>
          </a:bodyPr>
          <a:lstStyle/>
          <a:p>
            <a:pPr marL="12700">
              <a:lnSpc>
                <a:spcPct val="100000"/>
              </a:lnSpc>
              <a:spcBef>
                <a:spcPts val="100"/>
              </a:spcBef>
            </a:pPr>
            <a:r>
              <a:rPr dirty="0" spc="85"/>
              <a:t>Log </a:t>
            </a:r>
            <a:r>
              <a:rPr dirty="0" spc="40"/>
              <a:t>into </a:t>
            </a:r>
            <a:r>
              <a:rPr dirty="0" spc="5"/>
              <a:t>Your</a:t>
            </a:r>
            <a:r>
              <a:rPr dirty="0" spc="-555"/>
              <a:t> </a:t>
            </a:r>
            <a:r>
              <a:rPr dirty="0" spc="120"/>
              <a:t>Account</a:t>
            </a:r>
          </a:p>
        </p:txBody>
      </p:sp>
      <p:sp>
        <p:nvSpPr>
          <p:cNvPr id="4" name="object 4"/>
          <p:cNvSpPr txBox="1"/>
          <p:nvPr/>
        </p:nvSpPr>
        <p:spPr>
          <a:xfrm>
            <a:off x="7789926" y="2321814"/>
            <a:ext cx="3124200" cy="923925"/>
          </a:xfrm>
          <a:prstGeom prst="rect">
            <a:avLst/>
          </a:prstGeom>
          <a:solidFill>
            <a:srgbClr val="D4E2EE"/>
          </a:solidFill>
          <a:ln w="28955">
            <a:solidFill>
              <a:srgbClr val="396B96"/>
            </a:solidFill>
          </a:ln>
        </p:spPr>
        <p:txBody>
          <a:bodyPr wrap="square" lIns="0" tIns="78740" rIns="0" bIns="0" rtlCol="0" vert="horz">
            <a:spAutoFit/>
          </a:bodyPr>
          <a:lstStyle/>
          <a:p>
            <a:pPr marL="137795" marR="136525">
              <a:lnSpc>
                <a:spcPct val="100000"/>
              </a:lnSpc>
              <a:spcBef>
                <a:spcPts val="620"/>
              </a:spcBef>
            </a:pPr>
            <a:r>
              <a:rPr dirty="0" sz="1600" spc="-5">
                <a:latin typeface="Source Sans Pro"/>
                <a:cs typeface="Source Sans Pro"/>
              </a:rPr>
              <a:t>Log </a:t>
            </a:r>
            <a:r>
              <a:rPr dirty="0" sz="1600">
                <a:latin typeface="Source Sans Pro"/>
                <a:cs typeface="Source Sans Pro"/>
              </a:rPr>
              <a:t>in </a:t>
            </a:r>
            <a:r>
              <a:rPr dirty="0" sz="1600" spc="-5">
                <a:latin typeface="Source Sans Pro"/>
                <a:cs typeface="Source Sans Pro"/>
              </a:rPr>
              <a:t>using the username (your  email address) and password you  created during account sign</a:t>
            </a:r>
            <a:r>
              <a:rPr dirty="0" sz="1600">
                <a:latin typeface="Source Sans Pro"/>
                <a:cs typeface="Source Sans Pro"/>
              </a:rPr>
              <a:t> </a:t>
            </a:r>
            <a:r>
              <a:rPr dirty="0" sz="1600" spc="-5">
                <a:latin typeface="Source Sans Pro"/>
                <a:cs typeface="Source Sans Pro"/>
              </a:rPr>
              <a:t>up.</a:t>
            </a:r>
            <a:endParaRPr sz="1600">
              <a:latin typeface="Source Sans Pro"/>
              <a:cs typeface="Source Sans Pro"/>
            </a:endParaRPr>
          </a:p>
        </p:txBody>
      </p:sp>
      <p:sp>
        <p:nvSpPr>
          <p:cNvPr id="5" name="object 5"/>
          <p:cNvSpPr/>
          <p:nvPr/>
        </p:nvSpPr>
        <p:spPr>
          <a:xfrm>
            <a:off x="7815071" y="3983735"/>
            <a:ext cx="1236345" cy="334010"/>
          </a:xfrm>
          <a:custGeom>
            <a:avLst/>
            <a:gdLst/>
            <a:ahLst/>
            <a:cxnLst/>
            <a:rect l="l" t="t" r="r" b="b"/>
            <a:pathLst>
              <a:path w="1236345" h="334010">
                <a:moveTo>
                  <a:pt x="166878" y="0"/>
                </a:moveTo>
                <a:lnTo>
                  <a:pt x="0" y="166878"/>
                </a:lnTo>
                <a:lnTo>
                  <a:pt x="166878" y="333756"/>
                </a:lnTo>
                <a:lnTo>
                  <a:pt x="166878" y="250317"/>
                </a:lnTo>
                <a:lnTo>
                  <a:pt x="1235964" y="250317"/>
                </a:lnTo>
                <a:lnTo>
                  <a:pt x="1235964" y="83439"/>
                </a:lnTo>
                <a:lnTo>
                  <a:pt x="166878" y="83439"/>
                </a:lnTo>
                <a:lnTo>
                  <a:pt x="166878" y="0"/>
                </a:lnTo>
                <a:close/>
              </a:path>
            </a:pathLst>
          </a:custGeom>
          <a:solidFill>
            <a:srgbClr val="396B96"/>
          </a:solidFill>
        </p:spPr>
        <p:txBody>
          <a:bodyPr wrap="square" lIns="0" tIns="0" rIns="0" bIns="0" rtlCol="0"/>
          <a:lstStyle/>
          <a:p/>
        </p:txBody>
      </p:sp>
      <p:sp>
        <p:nvSpPr>
          <p:cNvPr id="6" name="object 6"/>
          <p:cNvSpPr txBox="1"/>
          <p:nvPr/>
        </p:nvSpPr>
        <p:spPr>
          <a:xfrm>
            <a:off x="8454390" y="3667505"/>
            <a:ext cx="2459990" cy="922019"/>
          </a:xfrm>
          <a:prstGeom prst="rect">
            <a:avLst/>
          </a:prstGeom>
          <a:solidFill>
            <a:srgbClr val="D4E2EE"/>
          </a:solidFill>
          <a:ln w="28955">
            <a:solidFill>
              <a:srgbClr val="396B96"/>
            </a:solidFill>
          </a:ln>
        </p:spPr>
        <p:txBody>
          <a:bodyPr wrap="square" lIns="0" tIns="78105" rIns="0" bIns="0" rtlCol="0" vert="horz">
            <a:spAutoFit/>
          </a:bodyPr>
          <a:lstStyle/>
          <a:p>
            <a:pPr marL="137160" marR="213995">
              <a:lnSpc>
                <a:spcPct val="100000"/>
              </a:lnSpc>
              <a:spcBef>
                <a:spcPts val="615"/>
              </a:spcBef>
            </a:pPr>
            <a:r>
              <a:rPr dirty="0" sz="1600" spc="-5">
                <a:latin typeface="Source Sans Pro"/>
                <a:cs typeface="Source Sans Pro"/>
              </a:rPr>
              <a:t>Forgot your username</a:t>
            </a:r>
            <a:r>
              <a:rPr dirty="0" sz="1600" spc="-30">
                <a:latin typeface="Source Sans Pro"/>
                <a:cs typeface="Source Sans Pro"/>
              </a:rPr>
              <a:t> </a:t>
            </a:r>
            <a:r>
              <a:rPr dirty="0" sz="1600" spc="-5">
                <a:latin typeface="Source Sans Pro"/>
                <a:cs typeface="Source Sans Pro"/>
              </a:rPr>
              <a:t>or  password? Click the link  to recover</a:t>
            </a:r>
            <a:r>
              <a:rPr dirty="0" sz="1600" spc="-30">
                <a:latin typeface="Source Sans Pro"/>
                <a:cs typeface="Source Sans Pro"/>
              </a:rPr>
              <a:t> </a:t>
            </a:r>
            <a:r>
              <a:rPr dirty="0" sz="1600" spc="-5">
                <a:latin typeface="Source Sans Pro"/>
                <a:cs typeface="Source Sans Pro"/>
              </a:rPr>
              <a:t>them.</a:t>
            </a:r>
            <a:endParaRPr sz="1600">
              <a:latin typeface="Source Sans Pro"/>
              <a:cs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46047"/>
            <a:ext cx="10058400" cy="396849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7927340" cy="513715"/>
          </a:xfrm>
          <a:prstGeom prst="rect"/>
        </p:spPr>
        <p:txBody>
          <a:bodyPr wrap="square" lIns="0" tIns="12700" rIns="0" bIns="0" rtlCol="0" vert="horz">
            <a:spAutoFit/>
          </a:bodyPr>
          <a:lstStyle/>
          <a:p>
            <a:pPr marL="12700">
              <a:lnSpc>
                <a:spcPct val="100000"/>
              </a:lnSpc>
              <a:spcBef>
                <a:spcPts val="100"/>
              </a:spcBef>
            </a:pPr>
            <a:r>
              <a:rPr dirty="0" spc="85"/>
              <a:t>Recover </a:t>
            </a:r>
            <a:r>
              <a:rPr dirty="0" spc="5"/>
              <a:t>Your </a:t>
            </a:r>
            <a:r>
              <a:rPr dirty="0" spc="90"/>
              <a:t>Username </a:t>
            </a:r>
            <a:r>
              <a:rPr dirty="0" spc="-10"/>
              <a:t>or</a:t>
            </a:r>
            <a:r>
              <a:rPr dirty="0" spc="-700"/>
              <a:t> </a:t>
            </a:r>
            <a:r>
              <a:rPr dirty="0" spc="70"/>
              <a:t>Password</a:t>
            </a:r>
          </a:p>
        </p:txBody>
      </p:sp>
      <p:sp>
        <p:nvSpPr>
          <p:cNvPr id="4" name="object 4"/>
          <p:cNvSpPr txBox="1"/>
          <p:nvPr/>
        </p:nvSpPr>
        <p:spPr>
          <a:xfrm>
            <a:off x="6677406" y="4501134"/>
            <a:ext cx="3843654" cy="1493520"/>
          </a:xfrm>
          <a:prstGeom prst="rect">
            <a:avLst/>
          </a:prstGeom>
          <a:solidFill>
            <a:srgbClr val="D4E2EE"/>
          </a:solidFill>
          <a:ln w="28955">
            <a:solidFill>
              <a:srgbClr val="396B96"/>
            </a:solidFill>
          </a:ln>
        </p:spPr>
        <p:txBody>
          <a:bodyPr wrap="square" lIns="0" tIns="79375" rIns="0" bIns="0" rtlCol="0" vert="horz">
            <a:spAutoFit/>
          </a:bodyPr>
          <a:lstStyle/>
          <a:p>
            <a:pPr marL="137795" marR="267970">
              <a:lnSpc>
                <a:spcPct val="100000"/>
              </a:lnSpc>
              <a:spcBef>
                <a:spcPts val="625"/>
              </a:spcBef>
            </a:pPr>
            <a:r>
              <a:rPr dirty="0" sz="1600" spc="-5">
                <a:latin typeface="Source Sans Pro"/>
                <a:cs typeface="Source Sans Pro"/>
              </a:rPr>
              <a:t>Enter </a:t>
            </a:r>
            <a:r>
              <a:rPr dirty="0" sz="1600" spc="-10" b="1">
                <a:latin typeface="Source Sans Pro"/>
                <a:cs typeface="Source Sans Pro"/>
              </a:rPr>
              <a:t>any </a:t>
            </a:r>
            <a:r>
              <a:rPr dirty="0" sz="1600" spc="-5">
                <a:latin typeface="Source Sans Pro"/>
                <a:cs typeface="Source Sans Pro"/>
              </a:rPr>
              <a:t>email address associated with  your account and click </a:t>
            </a:r>
            <a:r>
              <a:rPr dirty="0" sz="1600" spc="-5" b="1">
                <a:latin typeface="Source Sans Pro"/>
                <a:cs typeface="Source Sans Pro"/>
              </a:rPr>
              <a:t>Reset</a:t>
            </a:r>
            <a:r>
              <a:rPr dirty="0" sz="1600" spc="40" b="1">
                <a:latin typeface="Source Sans Pro"/>
                <a:cs typeface="Source Sans Pro"/>
              </a:rPr>
              <a:t> </a:t>
            </a:r>
            <a:r>
              <a:rPr dirty="0" sz="1600" spc="-5" b="1">
                <a:latin typeface="Source Sans Pro"/>
                <a:cs typeface="Source Sans Pro"/>
              </a:rPr>
              <a:t>Password</a:t>
            </a:r>
            <a:r>
              <a:rPr dirty="0" sz="1600" spc="-5">
                <a:latin typeface="Source Sans Pro"/>
                <a:cs typeface="Source Sans Pro"/>
              </a:rPr>
              <a:t>.</a:t>
            </a:r>
            <a:endParaRPr sz="1600">
              <a:latin typeface="Source Sans Pro"/>
              <a:cs typeface="Source Sans Pro"/>
            </a:endParaRPr>
          </a:p>
          <a:p>
            <a:pPr marL="137795" marR="179070">
              <a:lnSpc>
                <a:spcPct val="100000"/>
              </a:lnSpc>
              <a:spcBef>
                <a:spcPts val="600"/>
              </a:spcBef>
            </a:pPr>
            <a:r>
              <a:rPr dirty="0" sz="1600" spc="-5">
                <a:latin typeface="Source Sans Pro"/>
                <a:cs typeface="Source Sans Pro"/>
              </a:rPr>
              <a:t>An email will be sent to your </a:t>
            </a:r>
            <a:r>
              <a:rPr dirty="0" sz="1600" spc="-5" b="1">
                <a:latin typeface="Source Sans Pro"/>
                <a:cs typeface="Source Sans Pro"/>
              </a:rPr>
              <a:t>contact  email address </a:t>
            </a:r>
            <a:r>
              <a:rPr dirty="0" sz="1600" spc="-5">
                <a:latin typeface="Source Sans Pro"/>
                <a:cs typeface="Source Sans Pro"/>
              </a:rPr>
              <a:t>containing your username  and a link to reset your</a:t>
            </a:r>
            <a:r>
              <a:rPr dirty="0" sz="1600" spc="20">
                <a:latin typeface="Source Sans Pro"/>
                <a:cs typeface="Source Sans Pro"/>
              </a:rPr>
              <a:t> </a:t>
            </a:r>
            <a:r>
              <a:rPr dirty="0" sz="1600" spc="-5">
                <a:latin typeface="Source Sans Pro"/>
                <a:cs typeface="Source Sans Pro"/>
              </a:rPr>
              <a:t>password.</a:t>
            </a:r>
            <a:endParaRPr sz="1600">
              <a:latin typeface="Source Sans Pro"/>
              <a:cs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3971290" cy="513715"/>
          </a:xfrm>
          <a:prstGeom prst="rect"/>
        </p:spPr>
        <p:txBody>
          <a:bodyPr wrap="square" lIns="0" tIns="12700" rIns="0" bIns="0" rtlCol="0" vert="horz">
            <a:spAutoFit/>
          </a:bodyPr>
          <a:lstStyle/>
          <a:p>
            <a:pPr marL="12700">
              <a:lnSpc>
                <a:spcPct val="100000"/>
              </a:lnSpc>
              <a:spcBef>
                <a:spcPts val="100"/>
              </a:spcBef>
            </a:pPr>
            <a:r>
              <a:rPr dirty="0" spc="80"/>
              <a:t>Privacy</a:t>
            </a:r>
            <a:r>
              <a:rPr dirty="0" spc="-190"/>
              <a:t> </a:t>
            </a:r>
            <a:r>
              <a:rPr dirty="0" spc="135"/>
              <a:t>Statement</a:t>
            </a:r>
          </a:p>
        </p:txBody>
      </p:sp>
      <p:sp>
        <p:nvSpPr>
          <p:cNvPr id="3" name="object 3"/>
          <p:cNvSpPr/>
          <p:nvPr/>
        </p:nvSpPr>
        <p:spPr>
          <a:xfrm>
            <a:off x="377146" y="1045371"/>
            <a:ext cx="10052481" cy="5022144"/>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322314" y="4793741"/>
            <a:ext cx="4660900" cy="1247140"/>
          </a:xfrm>
          <a:prstGeom prst="rect">
            <a:avLst/>
          </a:prstGeom>
          <a:solidFill>
            <a:srgbClr val="D4E2EE"/>
          </a:solidFill>
          <a:ln w="28955">
            <a:solidFill>
              <a:srgbClr val="396B96"/>
            </a:solidFill>
          </a:ln>
        </p:spPr>
        <p:txBody>
          <a:bodyPr wrap="square" lIns="0" tIns="79375" rIns="0" bIns="0" rtlCol="0" vert="horz">
            <a:spAutoFit/>
          </a:bodyPr>
          <a:lstStyle/>
          <a:p>
            <a:pPr marL="137160" marR="283210">
              <a:lnSpc>
                <a:spcPct val="100000"/>
              </a:lnSpc>
              <a:spcBef>
                <a:spcPts val="625"/>
              </a:spcBef>
            </a:pPr>
            <a:r>
              <a:rPr dirty="0" sz="1600" spc="-5">
                <a:latin typeface="Source Sans Pro"/>
                <a:cs typeface="Source Sans Pro"/>
              </a:rPr>
              <a:t>On first login only, you will be asked to review and  accept our Privacy Statement.</a:t>
            </a:r>
            <a:endParaRPr sz="1600">
              <a:latin typeface="Source Sans Pro"/>
              <a:cs typeface="Source Sans Pro"/>
            </a:endParaRPr>
          </a:p>
          <a:p>
            <a:pPr marL="137160" marR="170180">
              <a:lnSpc>
                <a:spcPct val="100000"/>
              </a:lnSpc>
              <a:spcBef>
                <a:spcPts val="605"/>
              </a:spcBef>
            </a:pPr>
            <a:r>
              <a:rPr dirty="0" sz="1600" spc="-5">
                <a:latin typeface="Source Sans Pro"/>
                <a:cs typeface="Source Sans Pro"/>
              </a:rPr>
              <a:t>If you do not accept the Privacy Statement, you will  not be able to complete your college</a:t>
            </a:r>
            <a:r>
              <a:rPr dirty="0" sz="1600" spc="15">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4991100" cy="513715"/>
          </a:xfrm>
          <a:prstGeom prst="rect"/>
        </p:spPr>
        <p:txBody>
          <a:bodyPr wrap="square" lIns="0" tIns="12700" rIns="0" bIns="0" rtlCol="0" vert="horz">
            <a:spAutoFit/>
          </a:bodyPr>
          <a:lstStyle/>
          <a:p>
            <a:pPr marL="12700">
              <a:lnSpc>
                <a:spcPct val="100000"/>
              </a:lnSpc>
              <a:spcBef>
                <a:spcPts val="100"/>
              </a:spcBef>
            </a:pPr>
            <a:r>
              <a:rPr dirty="0" spc="85"/>
              <a:t>Email</a:t>
            </a:r>
            <a:r>
              <a:rPr dirty="0" spc="-204"/>
              <a:t> </a:t>
            </a:r>
            <a:r>
              <a:rPr dirty="0" spc="80"/>
              <a:t>Communications</a:t>
            </a:r>
          </a:p>
        </p:txBody>
      </p:sp>
      <p:sp>
        <p:nvSpPr>
          <p:cNvPr id="3" name="object 3"/>
          <p:cNvSpPr/>
          <p:nvPr/>
        </p:nvSpPr>
        <p:spPr>
          <a:xfrm>
            <a:off x="775979" y="1034782"/>
            <a:ext cx="9228817" cy="3836169"/>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5933694" y="4513326"/>
            <a:ext cx="4693920" cy="1000125"/>
          </a:xfrm>
          <a:prstGeom prst="rect">
            <a:avLst/>
          </a:prstGeom>
          <a:solidFill>
            <a:srgbClr val="D4E2EE"/>
          </a:solidFill>
          <a:ln w="28955">
            <a:solidFill>
              <a:srgbClr val="396B96"/>
            </a:solidFill>
          </a:ln>
        </p:spPr>
        <p:txBody>
          <a:bodyPr wrap="square" lIns="0" tIns="78740" rIns="0" bIns="0" rtlCol="0" vert="horz">
            <a:spAutoFit/>
          </a:bodyPr>
          <a:lstStyle/>
          <a:p>
            <a:pPr marL="136525" marR="317500">
              <a:lnSpc>
                <a:spcPct val="100000"/>
              </a:lnSpc>
              <a:spcBef>
                <a:spcPts val="620"/>
              </a:spcBef>
            </a:pPr>
            <a:r>
              <a:rPr dirty="0" sz="1600" spc="-5">
                <a:latin typeface="Source Sans Pro"/>
                <a:cs typeface="Source Sans Pro"/>
              </a:rPr>
              <a:t>On first login only, you will be asked to review and  accept our Email</a:t>
            </a:r>
            <a:r>
              <a:rPr dirty="0" sz="1600">
                <a:latin typeface="Source Sans Pro"/>
                <a:cs typeface="Source Sans Pro"/>
              </a:rPr>
              <a:t> </a:t>
            </a:r>
            <a:r>
              <a:rPr dirty="0" sz="1600" spc="-5">
                <a:latin typeface="Source Sans Pro"/>
                <a:cs typeface="Source Sans Pro"/>
              </a:rPr>
              <a:t>Communications.</a:t>
            </a:r>
            <a:endParaRPr sz="1600">
              <a:latin typeface="Source Sans Pro"/>
              <a:cs typeface="Source Sans Pro"/>
            </a:endParaRPr>
          </a:p>
          <a:p>
            <a:pPr marL="136525">
              <a:lnSpc>
                <a:spcPct val="100000"/>
              </a:lnSpc>
              <a:spcBef>
                <a:spcPts val="600"/>
              </a:spcBef>
            </a:pPr>
            <a:r>
              <a:rPr dirty="0" sz="1600" spc="-5">
                <a:latin typeface="Source Sans Pro"/>
                <a:cs typeface="Source Sans Pro"/>
              </a:rPr>
              <a:t>Check the boxes to receive emails and click</a:t>
            </a:r>
            <a:r>
              <a:rPr dirty="0" sz="1600" spc="40">
                <a:latin typeface="Source Sans Pro"/>
                <a:cs typeface="Source Sans Pro"/>
              </a:rPr>
              <a:t> </a:t>
            </a:r>
            <a:r>
              <a:rPr dirty="0" sz="1600" spc="-5" b="1">
                <a:latin typeface="Source Sans Pro"/>
                <a:cs typeface="Source Sans Pro"/>
              </a:rPr>
              <a:t>Submit</a:t>
            </a:r>
            <a:r>
              <a:rPr dirty="0" sz="1600" spc="-5">
                <a:latin typeface="Source Sans Pro"/>
                <a:cs typeface="Source Sans Pro"/>
              </a:rPr>
              <a:t>.</a:t>
            </a:r>
            <a:endParaRPr sz="1600">
              <a:latin typeface="Source Sans Pro"/>
              <a:cs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323" y="1067173"/>
            <a:ext cx="10024129" cy="4747117"/>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4545965" cy="513715"/>
          </a:xfrm>
          <a:prstGeom prst="rect"/>
        </p:spPr>
        <p:txBody>
          <a:bodyPr wrap="square" lIns="0" tIns="12700" rIns="0" bIns="0" rtlCol="0" vert="horz">
            <a:spAutoFit/>
          </a:bodyPr>
          <a:lstStyle/>
          <a:p>
            <a:pPr marL="12700">
              <a:lnSpc>
                <a:spcPct val="100000"/>
              </a:lnSpc>
              <a:spcBef>
                <a:spcPts val="100"/>
              </a:spcBef>
            </a:pPr>
            <a:r>
              <a:rPr dirty="0" spc="65"/>
              <a:t>Applicant</a:t>
            </a:r>
            <a:r>
              <a:rPr dirty="0" spc="-180"/>
              <a:t> </a:t>
            </a:r>
            <a:r>
              <a:rPr dirty="0" spc="50"/>
              <a:t>Dashboard</a:t>
            </a:r>
          </a:p>
        </p:txBody>
      </p:sp>
      <p:sp>
        <p:nvSpPr>
          <p:cNvPr id="4" name="object 4"/>
          <p:cNvSpPr/>
          <p:nvPr/>
        </p:nvSpPr>
        <p:spPr>
          <a:xfrm>
            <a:off x="4811267" y="2994660"/>
            <a:ext cx="932815" cy="334010"/>
          </a:xfrm>
          <a:custGeom>
            <a:avLst/>
            <a:gdLst/>
            <a:ahLst/>
            <a:cxnLst/>
            <a:rect l="l" t="t" r="r" b="b"/>
            <a:pathLst>
              <a:path w="932814" h="334010">
                <a:moveTo>
                  <a:pt x="166878" y="0"/>
                </a:moveTo>
                <a:lnTo>
                  <a:pt x="0" y="166877"/>
                </a:lnTo>
                <a:lnTo>
                  <a:pt x="166878" y="333755"/>
                </a:lnTo>
                <a:lnTo>
                  <a:pt x="166878" y="250316"/>
                </a:lnTo>
                <a:lnTo>
                  <a:pt x="932688" y="250316"/>
                </a:lnTo>
                <a:lnTo>
                  <a:pt x="932688" y="83438"/>
                </a:lnTo>
                <a:lnTo>
                  <a:pt x="166878" y="83438"/>
                </a:lnTo>
                <a:lnTo>
                  <a:pt x="166878" y="0"/>
                </a:lnTo>
                <a:close/>
              </a:path>
            </a:pathLst>
          </a:custGeom>
          <a:solidFill>
            <a:srgbClr val="396B96"/>
          </a:solidFill>
        </p:spPr>
        <p:txBody>
          <a:bodyPr wrap="square" lIns="0" tIns="0" rIns="0" bIns="0" rtlCol="0"/>
          <a:lstStyle/>
          <a:p/>
        </p:txBody>
      </p:sp>
      <p:sp>
        <p:nvSpPr>
          <p:cNvPr id="5" name="object 5"/>
          <p:cNvSpPr txBox="1"/>
          <p:nvPr/>
        </p:nvSpPr>
        <p:spPr>
          <a:xfrm>
            <a:off x="5391150" y="2824733"/>
            <a:ext cx="2837815" cy="676910"/>
          </a:xfrm>
          <a:prstGeom prst="rect">
            <a:avLst/>
          </a:prstGeom>
          <a:solidFill>
            <a:srgbClr val="D4E2EE"/>
          </a:solidFill>
          <a:ln w="28955">
            <a:solidFill>
              <a:srgbClr val="396B96"/>
            </a:solidFill>
          </a:ln>
        </p:spPr>
        <p:txBody>
          <a:bodyPr wrap="square" lIns="0" tIns="77470" rIns="0" bIns="0" rtlCol="0" vert="horz">
            <a:spAutoFit/>
          </a:bodyPr>
          <a:lstStyle/>
          <a:p>
            <a:pPr marL="136525" marR="188595">
              <a:lnSpc>
                <a:spcPct val="100000"/>
              </a:lnSpc>
              <a:spcBef>
                <a:spcPts val="610"/>
              </a:spcBef>
            </a:pPr>
            <a:r>
              <a:rPr dirty="0" sz="1600" spc="-5">
                <a:latin typeface="Source Sans Pro"/>
                <a:cs typeface="Source Sans Pro"/>
              </a:rPr>
              <a:t>Start your college application  from this screen.</a:t>
            </a:r>
            <a:endParaRPr sz="1600">
              <a:latin typeface="Source Sans Pro"/>
              <a:cs typeface="Source Sans Pro"/>
            </a:endParaRPr>
          </a:p>
        </p:txBody>
      </p:sp>
      <p:sp>
        <p:nvSpPr>
          <p:cNvPr id="6" name="object 6"/>
          <p:cNvSpPr/>
          <p:nvPr/>
        </p:nvSpPr>
        <p:spPr>
          <a:xfrm>
            <a:off x="6922007" y="3889247"/>
            <a:ext cx="931544" cy="334010"/>
          </a:xfrm>
          <a:custGeom>
            <a:avLst/>
            <a:gdLst/>
            <a:ahLst/>
            <a:cxnLst/>
            <a:rect l="l" t="t" r="r" b="b"/>
            <a:pathLst>
              <a:path w="931545" h="334010">
                <a:moveTo>
                  <a:pt x="166878" y="0"/>
                </a:moveTo>
                <a:lnTo>
                  <a:pt x="0" y="166877"/>
                </a:lnTo>
                <a:lnTo>
                  <a:pt x="166878" y="333755"/>
                </a:lnTo>
                <a:lnTo>
                  <a:pt x="166878" y="250316"/>
                </a:lnTo>
                <a:lnTo>
                  <a:pt x="931164" y="250316"/>
                </a:lnTo>
                <a:lnTo>
                  <a:pt x="931164" y="83438"/>
                </a:lnTo>
                <a:lnTo>
                  <a:pt x="166878" y="83438"/>
                </a:lnTo>
                <a:lnTo>
                  <a:pt x="166878" y="0"/>
                </a:lnTo>
                <a:close/>
              </a:path>
            </a:pathLst>
          </a:custGeom>
          <a:solidFill>
            <a:srgbClr val="396B96"/>
          </a:solidFill>
        </p:spPr>
        <p:txBody>
          <a:bodyPr wrap="square" lIns="0" tIns="0" rIns="0" bIns="0" rtlCol="0"/>
          <a:lstStyle/>
          <a:p/>
        </p:txBody>
      </p:sp>
      <p:sp>
        <p:nvSpPr>
          <p:cNvPr id="7" name="object 7"/>
          <p:cNvSpPr txBox="1"/>
          <p:nvPr/>
        </p:nvSpPr>
        <p:spPr>
          <a:xfrm>
            <a:off x="7504938" y="3763517"/>
            <a:ext cx="2799715" cy="124714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b="1">
                <a:latin typeface="Source Sans Pro"/>
                <a:cs typeface="Source Sans Pro"/>
              </a:rPr>
              <a:t>Message</a:t>
            </a:r>
            <a:r>
              <a:rPr dirty="0" sz="1600" spc="5" b="1">
                <a:latin typeface="Source Sans Pro"/>
                <a:cs typeface="Source Sans Pro"/>
              </a:rPr>
              <a:t> </a:t>
            </a:r>
            <a:r>
              <a:rPr dirty="0" sz="1600" spc="-5" b="1">
                <a:latin typeface="Source Sans Pro"/>
                <a:cs typeface="Source Sans Pro"/>
              </a:rPr>
              <a:t>Centre</a:t>
            </a:r>
            <a:endParaRPr sz="1600">
              <a:latin typeface="Source Sans Pro"/>
              <a:cs typeface="Source Sans Pro"/>
            </a:endParaRPr>
          </a:p>
          <a:p>
            <a:pPr marL="137160" marR="191135">
              <a:lnSpc>
                <a:spcPct val="100000"/>
              </a:lnSpc>
              <a:spcBef>
                <a:spcPts val="600"/>
              </a:spcBef>
            </a:pPr>
            <a:r>
              <a:rPr dirty="0" sz="1600" spc="-5">
                <a:latin typeface="Source Sans Pro"/>
                <a:cs typeface="Source Sans Pro"/>
              </a:rPr>
              <a:t>Important information</a:t>
            </a:r>
            <a:r>
              <a:rPr dirty="0" sz="1600" spc="-35">
                <a:latin typeface="Source Sans Pro"/>
                <a:cs typeface="Source Sans Pro"/>
              </a:rPr>
              <a:t> </a:t>
            </a:r>
            <a:r>
              <a:rPr dirty="0" sz="1600" spc="-5">
                <a:latin typeface="Source Sans Pro"/>
                <a:cs typeface="Source Sans Pro"/>
              </a:rPr>
              <a:t>about  your application is found  here. Check</a:t>
            </a:r>
            <a:r>
              <a:rPr dirty="0" sz="1600" spc="-10">
                <a:latin typeface="Source Sans Pro"/>
                <a:cs typeface="Source Sans Pro"/>
              </a:rPr>
              <a:t> </a:t>
            </a:r>
            <a:r>
              <a:rPr dirty="0" sz="1600" spc="-5">
                <a:latin typeface="Source Sans Pro"/>
                <a:cs typeface="Source Sans Pro"/>
              </a:rPr>
              <a:t>regularly.</a:t>
            </a:r>
            <a:endParaRPr sz="1600">
              <a:latin typeface="Source Sans Pro"/>
              <a:cs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323" y="1155560"/>
            <a:ext cx="10024129" cy="474562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100327" y="2670048"/>
            <a:ext cx="1207135" cy="334010"/>
          </a:xfrm>
          <a:custGeom>
            <a:avLst/>
            <a:gdLst/>
            <a:ahLst/>
            <a:cxnLst/>
            <a:rect l="l" t="t" r="r" b="b"/>
            <a:pathLst>
              <a:path w="1207135" h="334010">
                <a:moveTo>
                  <a:pt x="166878" y="0"/>
                </a:moveTo>
                <a:lnTo>
                  <a:pt x="0" y="166877"/>
                </a:lnTo>
                <a:lnTo>
                  <a:pt x="166878" y="333755"/>
                </a:lnTo>
                <a:lnTo>
                  <a:pt x="166878" y="250316"/>
                </a:lnTo>
                <a:lnTo>
                  <a:pt x="1207008" y="250316"/>
                </a:lnTo>
                <a:lnTo>
                  <a:pt x="1207008" y="83438"/>
                </a:lnTo>
                <a:lnTo>
                  <a:pt x="166878" y="83438"/>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2244089" y="2487929"/>
            <a:ext cx="5648325" cy="1645920"/>
          </a:xfrm>
          <a:prstGeom prst="rect">
            <a:avLst/>
          </a:prstGeom>
          <a:solidFill>
            <a:srgbClr val="D4E2EE"/>
          </a:solidFill>
          <a:ln w="28955">
            <a:solidFill>
              <a:srgbClr val="396B96"/>
            </a:solidFill>
          </a:ln>
        </p:spPr>
        <p:txBody>
          <a:bodyPr wrap="square" lIns="0" tIns="78105" rIns="0" bIns="0" rtlCol="0" vert="horz">
            <a:spAutoFit/>
          </a:bodyPr>
          <a:lstStyle/>
          <a:p>
            <a:pPr marL="135890">
              <a:lnSpc>
                <a:spcPct val="100000"/>
              </a:lnSpc>
              <a:spcBef>
                <a:spcPts val="615"/>
              </a:spcBef>
            </a:pPr>
            <a:r>
              <a:rPr dirty="0" sz="1600" spc="-5" b="1">
                <a:latin typeface="Source Sans Pro"/>
                <a:cs typeface="Source Sans Pro"/>
              </a:rPr>
              <a:t>My</a:t>
            </a:r>
            <a:r>
              <a:rPr dirty="0" sz="1600" spc="10" b="1">
                <a:latin typeface="Source Sans Pro"/>
                <a:cs typeface="Source Sans Pro"/>
              </a:rPr>
              <a:t> </a:t>
            </a:r>
            <a:r>
              <a:rPr dirty="0" sz="1600" spc="-5" b="1">
                <a:latin typeface="Source Sans Pro"/>
                <a:cs typeface="Source Sans Pro"/>
              </a:rPr>
              <a:t>Profile</a:t>
            </a:r>
            <a:endParaRPr sz="1600">
              <a:latin typeface="Source Sans Pro"/>
              <a:cs typeface="Source Sans Pro"/>
            </a:endParaRPr>
          </a:p>
          <a:p>
            <a:pPr marL="135890">
              <a:lnSpc>
                <a:spcPct val="100000"/>
              </a:lnSpc>
              <a:spcBef>
                <a:spcPts val="600"/>
              </a:spcBef>
            </a:pPr>
            <a:r>
              <a:rPr dirty="0" sz="1600" spc="-5">
                <a:latin typeface="Source Sans Pro"/>
                <a:cs typeface="Source Sans Pro"/>
              </a:rPr>
              <a:t>A checkmark will appear once each section is</a:t>
            </a:r>
            <a:r>
              <a:rPr dirty="0" sz="1600" spc="25">
                <a:latin typeface="Source Sans Pro"/>
                <a:cs typeface="Source Sans Pro"/>
              </a:rPr>
              <a:t> </a:t>
            </a:r>
            <a:r>
              <a:rPr dirty="0" sz="1600" spc="-5">
                <a:latin typeface="Source Sans Pro"/>
                <a:cs typeface="Source Sans Pro"/>
              </a:rPr>
              <a:t>completed.</a:t>
            </a:r>
            <a:endParaRPr sz="1600">
              <a:latin typeface="Source Sans Pro"/>
              <a:cs typeface="Source Sans Pro"/>
            </a:endParaRPr>
          </a:p>
          <a:p>
            <a:pPr marL="135890" marR="276860">
              <a:lnSpc>
                <a:spcPct val="100000"/>
              </a:lnSpc>
              <a:spcBef>
                <a:spcPts val="600"/>
              </a:spcBef>
            </a:pPr>
            <a:r>
              <a:rPr dirty="0" sz="1600" spc="-5">
                <a:latin typeface="Source Sans Pro"/>
                <a:cs typeface="Source Sans Pro"/>
              </a:rPr>
              <a:t>All sections must be completed in order when you fill out </a:t>
            </a:r>
            <a:r>
              <a:rPr dirty="0" sz="1600">
                <a:latin typeface="Source Sans Pro"/>
                <a:cs typeface="Source Sans Pro"/>
              </a:rPr>
              <a:t>your  </a:t>
            </a:r>
            <a:r>
              <a:rPr dirty="0" sz="1600" spc="-5">
                <a:latin typeface="Source Sans Pro"/>
                <a:cs typeface="Source Sans Pro"/>
              </a:rPr>
              <a:t>information for the first time, even if they don’t apply to</a:t>
            </a:r>
            <a:r>
              <a:rPr dirty="0" sz="1600" spc="80">
                <a:latin typeface="Source Sans Pro"/>
                <a:cs typeface="Source Sans Pro"/>
              </a:rPr>
              <a:t> </a:t>
            </a:r>
            <a:r>
              <a:rPr dirty="0" sz="1600" spc="-5">
                <a:latin typeface="Source Sans Pro"/>
                <a:cs typeface="Source Sans Pro"/>
              </a:rPr>
              <a:t>you.</a:t>
            </a:r>
            <a:endParaRPr sz="1600">
              <a:latin typeface="Source Sans Pro"/>
              <a:cs typeface="Source Sans Pro"/>
            </a:endParaRPr>
          </a:p>
          <a:p>
            <a:pPr marL="135890">
              <a:lnSpc>
                <a:spcPct val="100000"/>
              </a:lnSpc>
              <a:spcBef>
                <a:spcPts val="600"/>
              </a:spcBef>
            </a:pPr>
            <a:r>
              <a:rPr dirty="0" sz="1600" spc="-5">
                <a:latin typeface="Source Sans Pro"/>
                <a:cs typeface="Source Sans Pro"/>
              </a:rPr>
              <a:t>Click </a:t>
            </a:r>
            <a:r>
              <a:rPr dirty="0" sz="1600" spc="-5" b="1">
                <a:latin typeface="Source Sans Pro"/>
                <a:cs typeface="Source Sans Pro"/>
              </a:rPr>
              <a:t>Save and Continue </a:t>
            </a:r>
            <a:r>
              <a:rPr dirty="0" sz="1600" spc="-5">
                <a:latin typeface="Source Sans Pro"/>
                <a:cs typeface="Source Sans Pro"/>
              </a:rPr>
              <a:t>to move to the next</a:t>
            </a:r>
            <a:r>
              <a:rPr dirty="0" sz="1600" spc="10">
                <a:latin typeface="Source Sans Pro"/>
                <a:cs typeface="Source Sans Pro"/>
              </a:rPr>
              <a:t> </a:t>
            </a:r>
            <a:r>
              <a:rPr dirty="0" sz="1600" spc="-5">
                <a:latin typeface="Source Sans Pro"/>
                <a:cs typeface="Source Sans Pro"/>
              </a:rPr>
              <a:t>step.</a:t>
            </a:r>
            <a:endParaRPr sz="1600">
              <a:latin typeface="Source Sans Pro"/>
              <a:cs typeface="Source Sans Pro"/>
            </a:endParaRPr>
          </a:p>
        </p:txBody>
      </p:sp>
      <p:sp>
        <p:nvSpPr>
          <p:cNvPr id="5" name="object 5"/>
          <p:cNvSpPr txBox="1">
            <a:spLocks noGrp="1"/>
          </p:cNvSpPr>
          <p:nvPr>
            <p:ph type="title"/>
          </p:nvPr>
        </p:nvSpPr>
        <p:spPr>
          <a:xfrm>
            <a:off x="439927" y="255270"/>
            <a:ext cx="4545965" cy="831215"/>
          </a:xfrm>
          <a:prstGeom prst="rect"/>
        </p:spPr>
        <p:txBody>
          <a:bodyPr wrap="square" lIns="0" tIns="12700" rIns="0" bIns="0" rtlCol="0" vert="horz">
            <a:spAutoFit/>
          </a:bodyPr>
          <a:lstStyle/>
          <a:p>
            <a:pPr marL="12700">
              <a:lnSpc>
                <a:spcPct val="100000"/>
              </a:lnSpc>
              <a:spcBef>
                <a:spcPts val="100"/>
              </a:spcBef>
            </a:pPr>
            <a:r>
              <a:rPr dirty="0" spc="65"/>
              <a:t>Applicant</a:t>
            </a:r>
            <a:r>
              <a:rPr dirty="0" spc="-180"/>
              <a:t> </a:t>
            </a:r>
            <a:r>
              <a:rPr dirty="0" spc="50"/>
              <a:t>Dashboard</a:t>
            </a:r>
          </a:p>
          <a:p>
            <a:pPr marL="12700">
              <a:lnSpc>
                <a:spcPct val="100000"/>
              </a:lnSpc>
              <a:spcBef>
                <a:spcPts val="100"/>
              </a:spcBef>
            </a:pPr>
            <a:r>
              <a:rPr dirty="0" sz="2000" b="1">
                <a:solidFill>
                  <a:srgbClr val="000000"/>
                </a:solidFill>
                <a:latin typeface="Source Sans Pro"/>
                <a:cs typeface="Source Sans Pro"/>
              </a:rPr>
              <a:t>My</a:t>
            </a:r>
            <a:r>
              <a:rPr dirty="0" sz="2000" spc="-20" b="0">
                <a:solidFill>
                  <a:srgbClr val="000000"/>
                </a:solidFill>
                <a:latin typeface="Source Sans Pro"/>
                <a:cs typeface="Source Sans Pro"/>
              </a:rPr>
              <a:t> </a:t>
            </a:r>
            <a:r>
              <a:rPr dirty="0" sz="2000" b="1">
                <a:solidFill>
                  <a:srgbClr val="000000"/>
                </a:solidFill>
                <a:latin typeface="Source Sans Pro"/>
                <a:cs typeface="Source Sans Pro"/>
              </a:rPr>
              <a:t>Profile</a:t>
            </a:r>
            <a:endParaRPr sz="2000">
              <a:latin typeface="Source Sans Pro"/>
              <a:cs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323" y="1155560"/>
            <a:ext cx="10024129" cy="474562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971038" y="2370582"/>
            <a:ext cx="7813675" cy="3679190"/>
          </a:xfrm>
          <a:custGeom>
            <a:avLst/>
            <a:gdLst/>
            <a:ahLst/>
            <a:cxnLst/>
            <a:rect l="l" t="t" r="r" b="b"/>
            <a:pathLst>
              <a:path w="7813675" h="3679190">
                <a:moveTo>
                  <a:pt x="0" y="3678936"/>
                </a:moveTo>
                <a:lnTo>
                  <a:pt x="7813548" y="3678936"/>
                </a:lnTo>
                <a:lnTo>
                  <a:pt x="7813548" y="0"/>
                </a:lnTo>
                <a:lnTo>
                  <a:pt x="0" y="0"/>
                </a:lnTo>
                <a:lnTo>
                  <a:pt x="0" y="3678936"/>
                </a:lnTo>
                <a:close/>
              </a:path>
            </a:pathLst>
          </a:custGeom>
          <a:solidFill>
            <a:srgbClr val="D4E2EE"/>
          </a:solidFill>
        </p:spPr>
        <p:txBody>
          <a:bodyPr wrap="square" lIns="0" tIns="0" rIns="0" bIns="0" rtlCol="0"/>
          <a:lstStyle/>
          <a:p/>
        </p:txBody>
      </p:sp>
      <p:sp>
        <p:nvSpPr>
          <p:cNvPr id="4" name="object 4"/>
          <p:cNvSpPr/>
          <p:nvPr/>
        </p:nvSpPr>
        <p:spPr>
          <a:xfrm>
            <a:off x="2971038" y="2370582"/>
            <a:ext cx="7813675" cy="3679190"/>
          </a:xfrm>
          <a:custGeom>
            <a:avLst/>
            <a:gdLst/>
            <a:ahLst/>
            <a:cxnLst/>
            <a:rect l="l" t="t" r="r" b="b"/>
            <a:pathLst>
              <a:path w="7813675" h="3679190">
                <a:moveTo>
                  <a:pt x="0" y="3678936"/>
                </a:moveTo>
                <a:lnTo>
                  <a:pt x="7813548" y="3678936"/>
                </a:lnTo>
                <a:lnTo>
                  <a:pt x="7813548" y="0"/>
                </a:lnTo>
                <a:lnTo>
                  <a:pt x="0" y="0"/>
                </a:lnTo>
                <a:lnTo>
                  <a:pt x="0" y="3678936"/>
                </a:lnTo>
                <a:close/>
              </a:path>
            </a:pathLst>
          </a:custGeom>
          <a:ln w="28956">
            <a:solidFill>
              <a:srgbClr val="396B96"/>
            </a:solidFill>
          </a:ln>
        </p:spPr>
        <p:txBody>
          <a:bodyPr wrap="square" lIns="0" tIns="0" rIns="0" bIns="0" rtlCol="0"/>
          <a:lstStyle/>
          <a:p/>
        </p:txBody>
      </p:sp>
      <p:sp>
        <p:nvSpPr>
          <p:cNvPr id="5" name="object 5"/>
          <p:cNvSpPr txBox="1">
            <a:spLocks noGrp="1"/>
          </p:cNvSpPr>
          <p:nvPr>
            <p:ph type="body" idx="1"/>
          </p:nvPr>
        </p:nvSpPr>
        <p:spPr>
          <a:prstGeom prst="rect"/>
        </p:spPr>
        <p:txBody>
          <a:bodyPr wrap="square" lIns="0" tIns="88900" rIns="0" bIns="0" rtlCol="0" vert="horz">
            <a:spAutoFit/>
          </a:bodyPr>
          <a:lstStyle/>
          <a:p>
            <a:pPr marL="1544955">
              <a:lnSpc>
                <a:spcPct val="100000"/>
              </a:lnSpc>
              <a:spcBef>
                <a:spcPts val="700"/>
              </a:spcBef>
            </a:pPr>
            <a:r>
              <a:rPr dirty="0" spc="-5"/>
              <a:t>My</a:t>
            </a:r>
            <a:r>
              <a:rPr dirty="0" spc="10"/>
              <a:t> </a:t>
            </a:r>
            <a:r>
              <a:rPr dirty="0" spc="-5"/>
              <a:t>Profile</a:t>
            </a:r>
          </a:p>
          <a:p>
            <a:pPr marL="1544955">
              <a:lnSpc>
                <a:spcPct val="100000"/>
              </a:lnSpc>
              <a:spcBef>
                <a:spcPts val="600"/>
              </a:spcBef>
            </a:pPr>
            <a:r>
              <a:rPr dirty="0" spc="-5"/>
              <a:t>Personal Information </a:t>
            </a:r>
            <a:r>
              <a:rPr dirty="0" spc="-5" b="0">
                <a:latin typeface="Source Sans Pro"/>
                <a:cs typeface="Source Sans Pro"/>
              </a:rPr>
              <a:t>– Basic demographic info, including legal name, date of birth,</a:t>
            </a:r>
            <a:r>
              <a:rPr dirty="0" spc="245" b="0">
                <a:latin typeface="Source Sans Pro"/>
                <a:cs typeface="Source Sans Pro"/>
              </a:rPr>
              <a:t> </a:t>
            </a:r>
            <a:r>
              <a:rPr dirty="0" spc="-5" b="0">
                <a:latin typeface="Source Sans Pro"/>
                <a:cs typeface="Source Sans Pro"/>
              </a:rPr>
              <a:t>etc.</a:t>
            </a:r>
          </a:p>
          <a:p>
            <a:pPr marL="1544955">
              <a:lnSpc>
                <a:spcPct val="100000"/>
              </a:lnSpc>
              <a:spcBef>
                <a:spcPts val="600"/>
              </a:spcBef>
            </a:pPr>
            <a:r>
              <a:rPr dirty="0" spc="-5"/>
              <a:t>Contact Information </a:t>
            </a:r>
            <a:r>
              <a:rPr dirty="0" spc="-5" b="0">
                <a:latin typeface="Source Sans Pro"/>
                <a:cs typeface="Source Sans Pro"/>
              </a:rPr>
              <a:t>– Street address, email address, telephone</a:t>
            </a:r>
            <a:r>
              <a:rPr dirty="0" spc="75" b="0">
                <a:latin typeface="Source Sans Pro"/>
                <a:cs typeface="Source Sans Pro"/>
              </a:rPr>
              <a:t> </a:t>
            </a:r>
            <a:r>
              <a:rPr dirty="0" spc="-5" b="0">
                <a:latin typeface="Source Sans Pro"/>
                <a:cs typeface="Source Sans Pro"/>
              </a:rPr>
              <a:t>numbers</a:t>
            </a:r>
          </a:p>
          <a:p>
            <a:pPr marL="1544955" marR="219075">
              <a:lnSpc>
                <a:spcPct val="100000"/>
              </a:lnSpc>
              <a:spcBef>
                <a:spcPts val="600"/>
              </a:spcBef>
            </a:pPr>
            <a:r>
              <a:rPr dirty="0" spc="-5"/>
              <a:t>Authorized Users </a:t>
            </a:r>
            <a:r>
              <a:rPr dirty="0" spc="-5" b="0">
                <a:latin typeface="Source Sans Pro"/>
                <a:cs typeface="Source Sans Pro"/>
              </a:rPr>
              <a:t>– Authorization to allow another individual access to your account /  application (e.g. parent, guidance counsellor) (Note: not shared with the</a:t>
            </a:r>
            <a:r>
              <a:rPr dirty="0" spc="160" b="0">
                <a:latin typeface="Source Sans Pro"/>
                <a:cs typeface="Source Sans Pro"/>
              </a:rPr>
              <a:t> </a:t>
            </a:r>
            <a:r>
              <a:rPr dirty="0" spc="-5" b="0">
                <a:latin typeface="Source Sans Pro"/>
                <a:cs typeface="Source Sans Pro"/>
              </a:rPr>
              <a:t>colleges)</a:t>
            </a:r>
          </a:p>
          <a:p>
            <a:pPr marL="1544955">
              <a:lnSpc>
                <a:spcPct val="100000"/>
              </a:lnSpc>
              <a:spcBef>
                <a:spcPts val="600"/>
              </a:spcBef>
            </a:pPr>
            <a:r>
              <a:rPr dirty="0" spc="-5"/>
              <a:t>Citizenship and Residency </a:t>
            </a:r>
            <a:r>
              <a:rPr dirty="0" spc="-5" b="0">
                <a:latin typeface="Source Sans Pro"/>
                <a:cs typeface="Source Sans Pro"/>
              </a:rPr>
              <a:t>– Citizenship, residency status in Canada, country of</a:t>
            </a:r>
            <a:r>
              <a:rPr dirty="0" spc="160" b="0">
                <a:latin typeface="Source Sans Pro"/>
                <a:cs typeface="Source Sans Pro"/>
              </a:rPr>
              <a:t> </a:t>
            </a:r>
            <a:r>
              <a:rPr dirty="0" spc="-5" b="0">
                <a:latin typeface="Source Sans Pro"/>
                <a:cs typeface="Source Sans Pro"/>
              </a:rPr>
              <a:t>birth.</a:t>
            </a:r>
          </a:p>
          <a:p>
            <a:pPr marL="1544955">
              <a:lnSpc>
                <a:spcPct val="100000"/>
              </a:lnSpc>
            </a:pPr>
            <a:r>
              <a:rPr dirty="0" spc="-5" b="0">
                <a:latin typeface="Source Sans Pro"/>
                <a:cs typeface="Source Sans Pro"/>
              </a:rPr>
              <a:t>Documents related to your status in Canada will be posted</a:t>
            </a:r>
            <a:r>
              <a:rPr dirty="0" spc="85" b="0">
                <a:latin typeface="Source Sans Pro"/>
                <a:cs typeface="Source Sans Pro"/>
              </a:rPr>
              <a:t> </a:t>
            </a:r>
            <a:r>
              <a:rPr dirty="0" spc="-5" b="0">
                <a:latin typeface="Source Sans Pro"/>
                <a:cs typeface="Source Sans Pro"/>
              </a:rPr>
              <a:t>here.</a:t>
            </a:r>
          </a:p>
          <a:p>
            <a:pPr marL="1544955" marR="909955">
              <a:lnSpc>
                <a:spcPct val="100000"/>
              </a:lnSpc>
              <a:spcBef>
                <a:spcPts val="605"/>
              </a:spcBef>
            </a:pPr>
            <a:r>
              <a:rPr dirty="0" spc="-5"/>
              <a:t>Education </a:t>
            </a:r>
            <a:r>
              <a:rPr dirty="0" spc="-5" b="0">
                <a:latin typeface="Source Sans Pro"/>
                <a:cs typeface="Source Sans Pro"/>
              </a:rPr>
              <a:t>– Schools attending / attended. Grades, transcripts and supporting  documents will be posted</a:t>
            </a:r>
            <a:r>
              <a:rPr dirty="0" spc="30" b="0">
                <a:latin typeface="Source Sans Pro"/>
                <a:cs typeface="Source Sans Pro"/>
              </a:rPr>
              <a:t> </a:t>
            </a:r>
            <a:r>
              <a:rPr dirty="0" spc="-5" b="0">
                <a:latin typeface="Source Sans Pro"/>
                <a:cs typeface="Source Sans Pro"/>
              </a:rPr>
              <a:t>here.</a:t>
            </a:r>
          </a:p>
          <a:p>
            <a:pPr marL="1544955">
              <a:lnSpc>
                <a:spcPct val="100000"/>
              </a:lnSpc>
              <a:spcBef>
                <a:spcPts val="600"/>
              </a:spcBef>
            </a:pPr>
            <a:r>
              <a:rPr dirty="0" spc="-5"/>
              <a:t>Financial Support </a:t>
            </a:r>
            <a:r>
              <a:rPr dirty="0" spc="-5" b="0">
                <a:latin typeface="Source Sans Pro"/>
                <a:cs typeface="Source Sans Pro"/>
              </a:rPr>
              <a:t>– Agency sponsorship; this does not include</a:t>
            </a:r>
            <a:r>
              <a:rPr dirty="0" spc="45" b="0">
                <a:latin typeface="Source Sans Pro"/>
                <a:cs typeface="Source Sans Pro"/>
              </a:rPr>
              <a:t> </a:t>
            </a:r>
            <a:r>
              <a:rPr dirty="0" spc="-5" b="0">
                <a:latin typeface="Source Sans Pro"/>
                <a:cs typeface="Source Sans Pro"/>
              </a:rPr>
              <a:t>OSAP</a:t>
            </a:r>
          </a:p>
          <a:p>
            <a:pPr marL="1544955">
              <a:lnSpc>
                <a:spcPct val="100000"/>
              </a:lnSpc>
              <a:spcBef>
                <a:spcPts val="600"/>
              </a:spcBef>
            </a:pPr>
            <a:r>
              <a:rPr dirty="0" spc="-5"/>
              <a:t>Experience </a:t>
            </a:r>
            <a:r>
              <a:rPr dirty="0" spc="-5" b="0">
                <a:latin typeface="Source Sans Pro"/>
                <a:cs typeface="Source Sans Pro"/>
              </a:rPr>
              <a:t>– Add employment or volunteer experience that relates to your area</a:t>
            </a:r>
            <a:r>
              <a:rPr dirty="0" spc="90" b="0">
                <a:latin typeface="Source Sans Pro"/>
                <a:cs typeface="Source Sans Pro"/>
              </a:rPr>
              <a:t> </a:t>
            </a:r>
            <a:r>
              <a:rPr dirty="0" spc="-5" b="0">
                <a:latin typeface="Source Sans Pro"/>
                <a:cs typeface="Source Sans Pro"/>
              </a:rPr>
              <a:t>of</a:t>
            </a:r>
          </a:p>
          <a:p>
            <a:pPr marL="1544955">
              <a:lnSpc>
                <a:spcPct val="100000"/>
              </a:lnSpc>
            </a:pPr>
            <a:r>
              <a:rPr dirty="0" spc="-5" b="0">
                <a:latin typeface="Source Sans Pro"/>
                <a:cs typeface="Source Sans Pro"/>
              </a:rPr>
              <a:t>study. Test results and other supporting documents will be posted</a:t>
            </a:r>
            <a:r>
              <a:rPr dirty="0" spc="105" b="0">
                <a:latin typeface="Source Sans Pro"/>
                <a:cs typeface="Source Sans Pro"/>
              </a:rPr>
              <a:t> </a:t>
            </a:r>
            <a:r>
              <a:rPr dirty="0" spc="-5" b="0">
                <a:latin typeface="Source Sans Pro"/>
                <a:cs typeface="Source Sans Pro"/>
              </a:rPr>
              <a:t>here.</a:t>
            </a:r>
          </a:p>
        </p:txBody>
      </p:sp>
      <p:sp>
        <p:nvSpPr>
          <p:cNvPr id="6" name="object 6"/>
          <p:cNvSpPr txBox="1">
            <a:spLocks noGrp="1"/>
          </p:cNvSpPr>
          <p:nvPr>
            <p:ph type="title"/>
          </p:nvPr>
        </p:nvSpPr>
        <p:spPr>
          <a:xfrm>
            <a:off x="439927" y="255270"/>
            <a:ext cx="4545965" cy="831215"/>
          </a:xfrm>
          <a:prstGeom prst="rect"/>
        </p:spPr>
        <p:txBody>
          <a:bodyPr wrap="square" lIns="0" tIns="12700" rIns="0" bIns="0" rtlCol="0" vert="horz">
            <a:spAutoFit/>
          </a:bodyPr>
          <a:lstStyle/>
          <a:p>
            <a:pPr marL="12700">
              <a:lnSpc>
                <a:spcPct val="100000"/>
              </a:lnSpc>
              <a:spcBef>
                <a:spcPts val="100"/>
              </a:spcBef>
            </a:pPr>
            <a:r>
              <a:rPr dirty="0" spc="65"/>
              <a:t>Applicant</a:t>
            </a:r>
            <a:r>
              <a:rPr dirty="0" spc="-180"/>
              <a:t> </a:t>
            </a:r>
            <a:r>
              <a:rPr dirty="0" spc="50"/>
              <a:t>Dashboard</a:t>
            </a:r>
          </a:p>
          <a:p>
            <a:pPr marL="12700">
              <a:lnSpc>
                <a:spcPct val="100000"/>
              </a:lnSpc>
              <a:spcBef>
                <a:spcPts val="100"/>
              </a:spcBef>
            </a:pPr>
            <a:r>
              <a:rPr dirty="0" sz="2000" b="1">
                <a:solidFill>
                  <a:srgbClr val="000000"/>
                </a:solidFill>
                <a:latin typeface="Source Sans Pro"/>
                <a:cs typeface="Source Sans Pro"/>
              </a:rPr>
              <a:t>My</a:t>
            </a:r>
            <a:r>
              <a:rPr dirty="0" sz="2000" spc="-20" b="0">
                <a:solidFill>
                  <a:srgbClr val="000000"/>
                </a:solidFill>
                <a:latin typeface="Source Sans Pro"/>
                <a:cs typeface="Source Sans Pro"/>
              </a:rPr>
              <a:t> </a:t>
            </a:r>
            <a:r>
              <a:rPr dirty="0" sz="2000" b="1">
                <a:solidFill>
                  <a:srgbClr val="000000"/>
                </a:solidFill>
                <a:latin typeface="Source Sans Pro"/>
                <a:cs typeface="Source Sans Pro"/>
              </a:rPr>
              <a:t>Profile</a:t>
            </a:r>
            <a:endParaRPr sz="2000">
              <a:latin typeface="Source Sans Pro"/>
              <a:cs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12192000" cy="6632448"/>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8837803" y="189738"/>
            <a:ext cx="3221355" cy="1122680"/>
          </a:xfrm>
          <a:prstGeom prst="rect"/>
        </p:spPr>
        <p:txBody>
          <a:bodyPr wrap="square" lIns="0" tIns="12700" rIns="0" bIns="0" rtlCol="0" vert="horz">
            <a:spAutoFit/>
          </a:bodyPr>
          <a:lstStyle/>
          <a:p>
            <a:pPr algn="ctr" marL="12700" marR="5080" indent="3175">
              <a:lnSpc>
                <a:spcPct val="100000"/>
              </a:lnSpc>
              <a:spcBef>
                <a:spcPts val="100"/>
              </a:spcBef>
            </a:pPr>
            <a:r>
              <a:rPr dirty="0" sz="2400" b="0">
                <a:solidFill>
                  <a:srgbClr val="000000"/>
                </a:solidFill>
                <a:latin typeface="Source Sans Pro"/>
                <a:cs typeface="Source Sans Pro"/>
              </a:rPr>
              <a:t>Visit              </a:t>
            </a:r>
            <a:r>
              <a:rPr dirty="0" sz="2400" spc="-5" b="0">
                <a:solidFill>
                  <a:srgbClr val="000000"/>
                </a:solidFill>
                <a:latin typeface="Source Sans Pro"/>
                <a:cs typeface="Source Sans Pro"/>
              </a:rPr>
              <a:t>ontariocolleges.ca/map  </a:t>
            </a:r>
            <a:r>
              <a:rPr dirty="0" sz="2400" spc="-5" b="0">
                <a:solidFill>
                  <a:srgbClr val="000000"/>
                </a:solidFill>
                <a:latin typeface="Source Sans Pro"/>
                <a:cs typeface="Source Sans Pro"/>
              </a:rPr>
              <a:t>for </a:t>
            </a:r>
            <a:r>
              <a:rPr dirty="0" sz="2400" b="0">
                <a:solidFill>
                  <a:srgbClr val="000000"/>
                </a:solidFill>
                <a:latin typeface="Source Sans Pro"/>
                <a:cs typeface="Source Sans Pro"/>
              </a:rPr>
              <a:t>all campus</a:t>
            </a:r>
            <a:r>
              <a:rPr dirty="0" sz="2400" spc="-35" b="0">
                <a:solidFill>
                  <a:srgbClr val="000000"/>
                </a:solidFill>
                <a:latin typeface="Source Sans Pro"/>
                <a:cs typeface="Source Sans Pro"/>
              </a:rPr>
              <a:t> </a:t>
            </a:r>
            <a:r>
              <a:rPr dirty="0" sz="2400" spc="-5" b="0">
                <a:solidFill>
                  <a:srgbClr val="000000"/>
                </a:solidFill>
                <a:latin typeface="Source Sans Pro"/>
                <a:cs typeface="Source Sans Pro"/>
              </a:rPr>
              <a:t>locations</a:t>
            </a:r>
            <a:endParaRPr sz="2400">
              <a:latin typeface="Source Sans Pro"/>
              <a:cs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778" y="1138427"/>
            <a:ext cx="9120613" cy="540097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478280" y="5719571"/>
            <a:ext cx="1207135" cy="334010"/>
          </a:xfrm>
          <a:custGeom>
            <a:avLst/>
            <a:gdLst/>
            <a:ahLst/>
            <a:cxnLst/>
            <a:rect l="l" t="t" r="r" b="b"/>
            <a:pathLst>
              <a:path w="1207135" h="334010">
                <a:moveTo>
                  <a:pt x="166878" y="0"/>
                </a:moveTo>
                <a:lnTo>
                  <a:pt x="0" y="166877"/>
                </a:lnTo>
                <a:lnTo>
                  <a:pt x="166878" y="333755"/>
                </a:lnTo>
                <a:lnTo>
                  <a:pt x="166878" y="250316"/>
                </a:lnTo>
                <a:lnTo>
                  <a:pt x="1207008" y="250316"/>
                </a:lnTo>
                <a:lnTo>
                  <a:pt x="1207008" y="83438"/>
                </a:lnTo>
                <a:lnTo>
                  <a:pt x="166878" y="83438"/>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2686050" y="3408426"/>
            <a:ext cx="4937760" cy="1892935"/>
          </a:xfrm>
          <a:prstGeom prst="rect">
            <a:avLst/>
          </a:prstGeom>
          <a:solidFill>
            <a:srgbClr val="D4E2EE"/>
          </a:solidFill>
          <a:ln w="28955">
            <a:solidFill>
              <a:srgbClr val="396B96"/>
            </a:solidFill>
          </a:ln>
        </p:spPr>
        <p:txBody>
          <a:bodyPr wrap="square" lIns="0" tIns="78105" rIns="0" bIns="0" rtlCol="0" vert="horz">
            <a:spAutoFit/>
          </a:bodyPr>
          <a:lstStyle/>
          <a:p>
            <a:pPr marL="137160">
              <a:lnSpc>
                <a:spcPct val="100000"/>
              </a:lnSpc>
              <a:spcBef>
                <a:spcPts val="615"/>
              </a:spcBef>
            </a:pPr>
            <a:r>
              <a:rPr dirty="0" sz="1600" spc="-5" b="1">
                <a:latin typeface="Source Sans Pro"/>
                <a:cs typeface="Source Sans Pro"/>
              </a:rPr>
              <a:t>My</a:t>
            </a:r>
            <a:r>
              <a:rPr dirty="0" sz="1600" spc="10" b="1">
                <a:latin typeface="Source Sans Pro"/>
                <a:cs typeface="Source Sans Pro"/>
              </a:rPr>
              <a:t> </a:t>
            </a:r>
            <a:r>
              <a:rPr dirty="0" sz="1600" spc="-5" b="1">
                <a:latin typeface="Source Sans Pro"/>
                <a:cs typeface="Source Sans Pro"/>
              </a:rPr>
              <a:t>Applications</a:t>
            </a:r>
            <a:endParaRPr sz="1600">
              <a:latin typeface="Source Sans Pro"/>
              <a:cs typeface="Source Sans Pro"/>
            </a:endParaRPr>
          </a:p>
          <a:p>
            <a:pPr marL="137160" marR="468630">
              <a:lnSpc>
                <a:spcPct val="100000"/>
              </a:lnSpc>
              <a:spcBef>
                <a:spcPts val="600"/>
              </a:spcBef>
            </a:pPr>
            <a:r>
              <a:rPr dirty="0" sz="1600" spc="-5" b="1">
                <a:latin typeface="Source Sans Pro"/>
                <a:cs typeface="Source Sans Pro"/>
              </a:rPr>
              <a:t>Program Choices – </a:t>
            </a:r>
            <a:r>
              <a:rPr dirty="0" sz="1600" spc="-5">
                <a:latin typeface="Source Sans Pro"/>
                <a:cs typeface="Source Sans Pro"/>
              </a:rPr>
              <a:t>select or update your program  choices in this</a:t>
            </a:r>
            <a:r>
              <a:rPr dirty="0" sz="1600" spc="-20">
                <a:latin typeface="Source Sans Pro"/>
                <a:cs typeface="Source Sans Pro"/>
              </a:rPr>
              <a:t> </a:t>
            </a:r>
            <a:r>
              <a:rPr dirty="0" sz="1600" spc="-5">
                <a:latin typeface="Source Sans Pro"/>
                <a:cs typeface="Source Sans Pro"/>
              </a:rPr>
              <a:t>section</a:t>
            </a:r>
            <a:endParaRPr sz="1600">
              <a:latin typeface="Source Sans Pro"/>
              <a:cs typeface="Source Sans Pro"/>
            </a:endParaRPr>
          </a:p>
          <a:p>
            <a:pPr marL="137160" marR="215900">
              <a:lnSpc>
                <a:spcPct val="100000"/>
              </a:lnSpc>
              <a:spcBef>
                <a:spcPts val="600"/>
              </a:spcBef>
            </a:pPr>
            <a:r>
              <a:rPr dirty="0" sz="1600" spc="-5" b="1">
                <a:latin typeface="Source Sans Pro"/>
                <a:cs typeface="Source Sans Pro"/>
              </a:rPr>
              <a:t>Basis of Admission – </a:t>
            </a:r>
            <a:r>
              <a:rPr dirty="0" sz="1600" spc="-5">
                <a:latin typeface="Source Sans Pro"/>
                <a:cs typeface="Source Sans Pro"/>
              </a:rPr>
              <a:t>identify if you are / will be a high  school graduate or enrolled in a high school</a:t>
            </a:r>
            <a:r>
              <a:rPr dirty="0" sz="1600" spc="100">
                <a:latin typeface="Source Sans Pro"/>
                <a:cs typeface="Source Sans Pro"/>
              </a:rPr>
              <a:t> </a:t>
            </a:r>
            <a:r>
              <a:rPr dirty="0" sz="1600" spc="-5">
                <a:latin typeface="Source Sans Pro"/>
                <a:cs typeface="Source Sans Pro"/>
              </a:rPr>
              <a:t>course</a:t>
            </a:r>
            <a:endParaRPr sz="1600">
              <a:latin typeface="Source Sans Pro"/>
              <a:cs typeface="Source Sans Pro"/>
            </a:endParaRPr>
          </a:p>
          <a:p>
            <a:pPr marL="137160">
              <a:lnSpc>
                <a:spcPct val="100000"/>
              </a:lnSpc>
              <a:spcBef>
                <a:spcPts val="605"/>
              </a:spcBef>
            </a:pPr>
            <a:r>
              <a:rPr dirty="0" sz="1600" spc="-5" b="1">
                <a:latin typeface="Source Sans Pro"/>
                <a:cs typeface="Source Sans Pro"/>
              </a:rPr>
              <a:t>Payment Summary – </a:t>
            </a:r>
            <a:r>
              <a:rPr dirty="0" sz="1600" spc="-5">
                <a:latin typeface="Source Sans Pro"/>
                <a:cs typeface="Source Sans Pro"/>
              </a:rPr>
              <a:t>listing of fees requiring</a:t>
            </a:r>
            <a:r>
              <a:rPr dirty="0" sz="1600" spc="55">
                <a:latin typeface="Source Sans Pro"/>
                <a:cs typeface="Source Sans Pro"/>
              </a:rPr>
              <a:t> </a:t>
            </a:r>
            <a:r>
              <a:rPr dirty="0" sz="1600" spc="-5">
                <a:latin typeface="Source Sans Pro"/>
                <a:cs typeface="Source Sans Pro"/>
              </a:rPr>
              <a:t>payment</a:t>
            </a:r>
            <a:endParaRPr sz="1600">
              <a:latin typeface="Source Sans Pro"/>
              <a:cs typeface="Source Sans Pro"/>
            </a:endParaRPr>
          </a:p>
        </p:txBody>
      </p:sp>
      <p:sp>
        <p:nvSpPr>
          <p:cNvPr id="5" name="object 5"/>
          <p:cNvSpPr/>
          <p:nvPr/>
        </p:nvSpPr>
        <p:spPr>
          <a:xfrm>
            <a:off x="404813" y="4654549"/>
            <a:ext cx="2227271" cy="277484"/>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2686050" y="5510021"/>
            <a:ext cx="4238625" cy="754380"/>
          </a:xfrm>
          <a:prstGeom prst="rect">
            <a:avLst/>
          </a:prstGeom>
          <a:solidFill>
            <a:srgbClr val="D4E2EE"/>
          </a:solidFill>
          <a:ln w="28955">
            <a:solidFill>
              <a:srgbClr val="396B96"/>
            </a:solidFill>
          </a:ln>
        </p:spPr>
        <p:txBody>
          <a:bodyPr wrap="square" lIns="0" tIns="79375" rIns="0" bIns="0" rtlCol="0" vert="horz">
            <a:spAutoFit/>
          </a:bodyPr>
          <a:lstStyle/>
          <a:p>
            <a:pPr marL="137160">
              <a:lnSpc>
                <a:spcPct val="100000"/>
              </a:lnSpc>
              <a:spcBef>
                <a:spcPts val="625"/>
              </a:spcBef>
            </a:pPr>
            <a:r>
              <a:rPr dirty="0" sz="1600" spc="-5" b="1">
                <a:latin typeface="Source Sans Pro"/>
                <a:cs typeface="Source Sans Pro"/>
              </a:rPr>
              <a:t>Activity</a:t>
            </a:r>
            <a:r>
              <a:rPr dirty="0" sz="1600" spc="-10" b="1">
                <a:latin typeface="Source Sans Pro"/>
                <a:cs typeface="Source Sans Pro"/>
              </a:rPr>
              <a:t> </a:t>
            </a:r>
            <a:r>
              <a:rPr dirty="0" sz="1600" spc="-5" b="1">
                <a:latin typeface="Source Sans Pro"/>
                <a:cs typeface="Source Sans Pro"/>
              </a:rPr>
              <a:t>History</a:t>
            </a:r>
            <a:endParaRPr sz="1600">
              <a:latin typeface="Source Sans Pro"/>
              <a:cs typeface="Source Sans Pro"/>
            </a:endParaRPr>
          </a:p>
          <a:p>
            <a:pPr marL="137160">
              <a:lnSpc>
                <a:spcPct val="100000"/>
              </a:lnSpc>
              <a:spcBef>
                <a:spcPts val="600"/>
              </a:spcBef>
            </a:pPr>
            <a:r>
              <a:rPr dirty="0" sz="1600" spc="-10">
                <a:latin typeface="Source Sans Pro"/>
                <a:cs typeface="Source Sans Pro"/>
              </a:rPr>
              <a:t>Summary </a:t>
            </a:r>
            <a:r>
              <a:rPr dirty="0" sz="1600" spc="-5">
                <a:latin typeface="Source Sans Pro"/>
                <a:cs typeface="Source Sans Pro"/>
              </a:rPr>
              <a:t>of application’s day-to-day</a:t>
            </a:r>
            <a:r>
              <a:rPr dirty="0" sz="1600" spc="105">
                <a:latin typeface="Source Sans Pro"/>
                <a:cs typeface="Source Sans Pro"/>
              </a:rPr>
              <a:t> </a:t>
            </a:r>
            <a:r>
              <a:rPr dirty="0" sz="1600" spc="-5">
                <a:latin typeface="Source Sans Pro"/>
                <a:cs typeface="Source Sans Pro"/>
              </a:rPr>
              <a:t>activities</a:t>
            </a:r>
            <a:endParaRPr sz="1600">
              <a:latin typeface="Source Sans Pro"/>
              <a:cs typeface="Source Sans Pro"/>
            </a:endParaRPr>
          </a:p>
        </p:txBody>
      </p:sp>
      <p:sp>
        <p:nvSpPr>
          <p:cNvPr id="7" name="object 7"/>
          <p:cNvSpPr txBox="1">
            <a:spLocks noGrp="1"/>
          </p:cNvSpPr>
          <p:nvPr>
            <p:ph type="title"/>
          </p:nvPr>
        </p:nvSpPr>
        <p:spPr>
          <a:xfrm>
            <a:off x="439927" y="255270"/>
            <a:ext cx="4545965" cy="831215"/>
          </a:xfrm>
          <a:prstGeom prst="rect"/>
        </p:spPr>
        <p:txBody>
          <a:bodyPr wrap="square" lIns="0" tIns="12700" rIns="0" bIns="0" rtlCol="0" vert="horz">
            <a:spAutoFit/>
          </a:bodyPr>
          <a:lstStyle/>
          <a:p>
            <a:pPr marL="12700">
              <a:lnSpc>
                <a:spcPct val="100000"/>
              </a:lnSpc>
              <a:spcBef>
                <a:spcPts val="100"/>
              </a:spcBef>
            </a:pPr>
            <a:r>
              <a:rPr dirty="0" spc="65"/>
              <a:t>Applicant</a:t>
            </a:r>
            <a:r>
              <a:rPr dirty="0" spc="-180"/>
              <a:t> </a:t>
            </a:r>
            <a:r>
              <a:rPr dirty="0" spc="50"/>
              <a:t>Dashboard</a:t>
            </a:r>
          </a:p>
          <a:p>
            <a:pPr marL="12700">
              <a:lnSpc>
                <a:spcPct val="100000"/>
              </a:lnSpc>
              <a:spcBef>
                <a:spcPts val="100"/>
              </a:spcBef>
            </a:pPr>
            <a:r>
              <a:rPr dirty="0" sz="2000" b="1">
                <a:solidFill>
                  <a:srgbClr val="000000"/>
                </a:solidFill>
                <a:latin typeface="Source Sans Pro"/>
                <a:cs typeface="Source Sans Pro"/>
              </a:rPr>
              <a:t>My</a:t>
            </a:r>
            <a:r>
              <a:rPr dirty="0" sz="2000" spc="-20" b="0">
                <a:solidFill>
                  <a:srgbClr val="000000"/>
                </a:solidFill>
                <a:latin typeface="Source Sans Pro"/>
                <a:cs typeface="Source Sans Pro"/>
              </a:rPr>
              <a:t> </a:t>
            </a:r>
            <a:r>
              <a:rPr dirty="0" sz="2000" b="1">
                <a:solidFill>
                  <a:srgbClr val="000000"/>
                </a:solidFill>
                <a:latin typeface="Source Sans Pro"/>
                <a:cs typeface="Source Sans Pro"/>
              </a:rPr>
              <a:t>Applications</a:t>
            </a:r>
            <a:endParaRPr sz="2000">
              <a:latin typeface="Source Sans Pro"/>
              <a:cs typeface="Source Sans Pro"/>
            </a:endParaRPr>
          </a:p>
        </p:txBody>
      </p:sp>
      <p:sp>
        <p:nvSpPr>
          <p:cNvPr id="8" name="object 8"/>
          <p:cNvSpPr/>
          <p:nvPr/>
        </p:nvSpPr>
        <p:spPr>
          <a:xfrm>
            <a:off x="1478280" y="4354067"/>
            <a:ext cx="1207135" cy="334010"/>
          </a:xfrm>
          <a:custGeom>
            <a:avLst/>
            <a:gdLst/>
            <a:ahLst/>
            <a:cxnLst/>
            <a:rect l="l" t="t" r="r" b="b"/>
            <a:pathLst>
              <a:path w="1207135" h="334010">
                <a:moveTo>
                  <a:pt x="166878" y="0"/>
                </a:moveTo>
                <a:lnTo>
                  <a:pt x="0" y="166877"/>
                </a:lnTo>
                <a:lnTo>
                  <a:pt x="166878" y="333755"/>
                </a:lnTo>
                <a:lnTo>
                  <a:pt x="166878" y="250316"/>
                </a:lnTo>
                <a:lnTo>
                  <a:pt x="1207008" y="250316"/>
                </a:lnTo>
                <a:lnTo>
                  <a:pt x="1207008" y="83438"/>
                </a:lnTo>
                <a:lnTo>
                  <a:pt x="166878" y="83438"/>
                </a:lnTo>
                <a:lnTo>
                  <a:pt x="166878" y="0"/>
                </a:lnTo>
                <a:close/>
              </a:path>
            </a:pathLst>
          </a:custGeom>
          <a:solidFill>
            <a:srgbClr val="396B96"/>
          </a:solid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4545330" cy="513715"/>
          </a:xfrm>
          <a:prstGeom prst="rect"/>
        </p:spPr>
        <p:txBody>
          <a:bodyPr wrap="square" lIns="0" tIns="12700" rIns="0" bIns="0" rtlCol="0" vert="horz">
            <a:spAutoFit/>
          </a:bodyPr>
          <a:lstStyle/>
          <a:p>
            <a:pPr marL="12700">
              <a:lnSpc>
                <a:spcPct val="100000"/>
              </a:lnSpc>
              <a:spcBef>
                <a:spcPts val="100"/>
              </a:spcBef>
            </a:pPr>
            <a:r>
              <a:rPr dirty="0" spc="65"/>
              <a:t>Personal</a:t>
            </a:r>
            <a:r>
              <a:rPr dirty="0" spc="-180"/>
              <a:t> </a:t>
            </a:r>
            <a:r>
              <a:rPr dirty="0" spc="45"/>
              <a:t>Information</a:t>
            </a:r>
          </a:p>
        </p:txBody>
      </p:sp>
      <p:sp>
        <p:nvSpPr>
          <p:cNvPr id="3" name="object 3"/>
          <p:cNvSpPr/>
          <p:nvPr/>
        </p:nvSpPr>
        <p:spPr>
          <a:xfrm>
            <a:off x="374450" y="930069"/>
            <a:ext cx="7759116" cy="550815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329934" y="3734561"/>
            <a:ext cx="4057015" cy="754380"/>
          </a:xfrm>
          <a:prstGeom prst="rect">
            <a:avLst/>
          </a:prstGeom>
          <a:solidFill>
            <a:srgbClr val="D4E2EE"/>
          </a:solidFill>
          <a:ln w="28955">
            <a:solidFill>
              <a:srgbClr val="396B96"/>
            </a:solidFill>
          </a:ln>
        </p:spPr>
        <p:txBody>
          <a:bodyPr wrap="square" lIns="0" tIns="78105" rIns="0" bIns="0" rtlCol="0" vert="horz">
            <a:spAutoFit/>
          </a:bodyPr>
          <a:lstStyle/>
          <a:p>
            <a:pPr marL="136525">
              <a:lnSpc>
                <a:spcPct val="100000"/>
              </a:lnSpc>
              <a:spcBef>
                <a:spcPts val="615"/>
              </a:spcBef>
            </a:pPr>
            <a:r>
              <a:rPr dirty="0" sz="1600" spc="-5">
                <a:latin typeface="Source Sans Pro"/>
                <a:cs typeface="Source Sans Pro"/>
              </a:rPr>
              <a:t>Complete all required fields (marked with</a:t>
            </a:r>
            <a:r>
              <a:rPr dirty="0" sz="1600" spc="30">
                <a:latin typeface="Source Sans Pro"/>
                <a:cs typeface="Source Sans Pro"/>
              </a:rPr>
              <a:t> </a:t>
            </a:r>
            <a:r>
              <a:rPr dirty="0" sz="1600" spc="-5">
                <a:latin typeface="Source Sans Pro"/>
                <a:cs typeface="Source Sans Pro"/>
              </a:rPr>
              <a:t>*).</a:t>
            </a:r>
            <a:endParaRPr sz="1600">
              <a:latin typeface="Source Sans Pro"/>
              <a:cs typeface="Source Sans Pro"/>
            </a:endParaRPr>
          </a:p>
          <a:p>
            <a:pPr marL="136525">
              <a:lnSpc>
                <a:spcPct val="100000"/>
              </a:lnSpc>
              <a:spcBef>
                <a:spcPts val="600"/>
              </a:spcBef>
            </a:pPr>
            <a:r>
              <a:rPr dirty="0" sz="1600" spc="-5">
                <a:latin typeface="Source Sans Pro"/>
                <a:cs typeface="Source Sans Pro"/>
              </a:rPr>
              <a:t>Click </a:t>
            </a:r>
            <a:r>
              <a:rPr dirty="0" sz="1600" spc="-5" b="1">
                <a:latin typeface="Source Sans Pro"/>
                <a:cs typeface="Source Sans Pro"/>
              </a:rPr>
              <a:t>Save and Continue to Next</a:t>
            </a:r>
            <a:r>
              <a:rPr dirty="0" sz="1600" spc="5" b="1">
                <a:latin typeface="Source Sans Pro"/>
                <a:cs typeface="Source Sans Pro"/>
              </a:rPr>
              <a:t> </a:t>
            </a:r>
            <a:r>
              <a:rPr dirty="0" sz="1600" spc="-5" b="1">
                <a:latin typeface="Source Sans Pro"/>
                <a:cs typeface="Source Sans Pro"/>
              </a:rPr>
              <a:t>Step</a:t>
            </a:r>
            <a:r>
              <a:rPr dirty="0" sz="1600" spc="-5">
                <a:latin typeface="Source Sans Pro"/>
                <a:cs typeface="Source Sans Pro"/>
              </a:rPr>
              <a:t>.</a:t>
            </a:r>
            <a:endParaRPr sz="1600">
              <a:latin typeface="Source Sans Pro"/>
              <a:cs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373" y="1245673"/>
            <a:ext cx="9576644" cy="540245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606796" y="4533900"/>
            <a:ext cx="1207135" cy="334010"/>
          </a:xfrm>
          <a:custGeom>
            <a:avLst/>
            <a:gdLst/>
            <a:ahLst/>
            <a:cxnLst/>
            <a:rect l="l" t="t" r="r" b="b"/>
            <a:pathLst>
              <a:path w="1207134" h="334010">
                <a:moveTo>
                  <a:pt x="166878" y="0"/>
                </a:moveTo>
                <a:lnTo>
                  <a:pt x="0" y="166878"/>
                </a:lnTo>
                <a:lnTo>
                  <a:pt x="166878" y="333756"/>
                </a:lnTo>
                <a:lnTo>
                  <a:pt x="166878" y="250317"/>
                </a:lnTo>
                <a:lnTo>
                  <a:pt x="1207008" y="250317"/>
                </a:lnTo>
                <a:lnTo>
                  <a:pt x="1207008" y="83439"/>
                </a:lnTo>
                <a:lnTo>
                  <a:pt x="166878" y="83439"/>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6302502" y="4470653"/>
            <a:ext cx="3241675" cy="1247140"/>
          </a:xfrm>
          <a:prstGeom prst="rect">
            <a:avLst/>
          </a:prstGeom>
          <a:solidFill>
            <a:srgbClr val="D4E2EE"/>
          </a:solidFill>
          <a:ln w="28955">
            <a:solidFill>
              <a:srgbClr val="396B96"/>
            </a:solidFill>
          </a:ln>
        </p:spPr>
        <p:txBody>
          <a:bodyPr wrap="square" lIns="0" tIns="79375" rIns="0" bIns="0" rtlCol="0" vert="horz">
            <a:spAutoFit/>
          </a:bodyPr>
          <a:lstStyle/>
          <a:p>
            <a:pPr marL="136525" marR="280035">
              <a:lnSpc>
                <a:spcPct val="100000"/>
              </a:lnSpc>
              <a:spcBef>
                <a:spcPts val="625"/>
              </a:spcBef>
            </a:pPr>
            <a:r>
              <a:rPr dirty="0" sz="1600" spc="-5">
                <a:latin typeface="Source Sans Pro"/>
                <a:cs typeface="Source Sans Pro"/>
              </a:rPr>
              <a:t>Start typing your mailing address  and select it from </a:t>
            </a:r>
            <a:r>
              <a:rPr dirty="0" sz="1600" spc="-10">
                <a:latin typeface="Source Sans Pro"/>
                <a:cs typeface="Source Sans Pro"/>
              </a:rPr>
              <a:t>the</a:t>
            </a:r>
            <a:r>
              <a:rPr dirty="0" sz="1600" spc="-5">
                <a:latin typeface="Source Sans Pro"/>
                <a:cs typeface="Source Sans Pro"/>
              </a:rPr>
              <a:t> </a:t>
            </a:r>
            <a:r>
              <a:rPr dirty="0" sz="1600">
                <a:latin typeface="Source Sans Pro"/>
                <a:cs typeface="Source Sans Pro"/>
              </a:rPr>
              <a:t>list.</a:t>
            </a:r>
            <a:endParaRPr sz="1600">
              <a:latin typeface="Source Sans Pro"/>
              <a:cs typeface="Source Sans Pro"/>
            </a:endParaRPr>
          </a:p>
          <a:p>
            <a:pPr marL="136525">
              <a:lnSpc>
                <a:spcPct val="100000"/>
              </a:lnSpc>
              <a:spcBef>
                <a:spcPts val="600"/>
              </a:spcBef>
            </a:pPr>
            <a:r>
              <a:rPr dirty="0" sz="1600" spc="-5">
                <a:latin typeface="Source Sans Pro"/>
                <a:cs typeface="Source Sans Pro"/>
              </a:rPr>
              <a:t>If your address isn’t in the list,</a:t>
            </a:r>
            <a:r>
              <a:rPr dirty="0" sz="1600" spc="15">
                <a:latin typeface="Source Sans Pro"/>
                <a:cs typeface="Source Sans Pro"/>
              </a:rPr>
              <a:t> </a:t>
            </a:r>
            <a:r>
              <a:rPr dirty="0" sz="1600" spc="-5">
                <a:latin typeface="Source Sans Pro"/>
                <a:cs typeface="Source Sans Pro"/>
              </a:rPr>
              <a:t>you</a:t>
            </a:r>
            <a:endParaRPr sz="1600">
              <a:latin typeface="Source Sans Pro"/>
              <a:cs typeface="Source Sans Pro"/>
            </a:endParaRPr>
          </a:p>
          <a:p>
            <a:pPr marL="136525">
              <a:lnSpc>
                <a:spcPct val="100000"/>
              </a:lnSpc>
              <a:spcBef>
                <a:spcPts val="5"/>
              </a:spcBef>
            </a:pPr>
            <a:r>
              <a:rPr dirty="0" sz="1600" spc="-5">
                <a:latin typeface="Source Sans Pro"/>
                <a:cs typeface="Source Sans Pro"/>
              </a:rPr>
              <a:t>can enter it</a:t>
            </a:r>
            <a:r>
              <a:rPr dirty="0" sz="1600" spc="-20">
                <a:latin typeface="Source Sans Pro"/>
                <a:cs typeface="Source Sans Pro"/>
              </a:rPr>
              <a:t> </a:t>
            </a:r>
            <a:r>
              <a:rPr dirty="0" sz="1600" spc="-5">
                <a:latin typeface="Source Sans Pro"/>
                <a:cs typeface="Source Sans Pro"/>
              </a:rPr>
              <a:t>manually.</a:t>
            </a:r>
            <a:endParaRPr sz="1600">
              <a:latin typeface="Source Sans Pro"/>
              <a:cs typeface="Source Sans Pro"/>
            </a:endParaRPr>
          </a:p>
        </p:txBody>
      </p:sp>
      <p:sp>
        <p:nvSpPr>
          <p:cNvPr id="5" name="object 5"/>
          <p:cNvSpPr txBox="1">
            <a:spLocks noGrp="1"/>
          </p:cNvSpPr>
          <p:nvPr>
            <p:ph type="title"/>
          </p:nvPr>
        </p:nvSpPr>
        <p:spPr>
          <a:xfrm>
            <a:off x="439927" y="255270"/>
            <a:ext cx="4367530" cy="831215"/>
          </a:xfrm>
          <a:prstGeom prst="rect"/>
        </p:spPr>
        <p:txBody>
          <a:bodyPr wrap="square" lIns="0" tIns="12700" rIns="0" bIns="0" rtlCol="0" vert="horz">
            <a:spAutoFit/>
          </a:bodyPr>
          <a:lstStyle/>
          <a:p>
            <a:pPr marL="12700">
              <a:lnSpc>
                <a:spcPct val="100000"/>
              </a:lnSpc>
              <a:spcBef>
                <a:spcPts val="100"/>
              </a:spcBef>
            </a:pPr>
            <a:r>
              <a:rPr dirty="0" spc="100"/>
              <a:t>Contact</a:t>
            </a:r>
            <a:r>
              <a:rPr dirty="0" spc="-190"/>
              <a:t> </a:t>
            </a:r>
            <a:r>
              <a:rPr dirty="0" spc="45"/>
              <a:t>Information</a:t>
            </a:r>
          </a:p>
          <a:p>
            <a:pPr marL="12700">
              <a:lnSpc>
                <a:spcPct val="100000"/>
              </a:lnSpc>
              <a:spcBef>
                <a:spcPts val="100"/>
              </a:spcBef>
            </a:pPr>
            <a:r>
              <a:rPr dirty="0" sz="2000" b="1">
                <a:solidFill>
                  <a:srgbClr val="000000"/>
                </a:solidFill>
                <a:latin typeface="Source Sans Pro"/>
                <a:cs typeface="Source Sans Pro"/>
              </a:rPr>
              <a:t>Mailing</a:t>
            </a:r>
            <a:r>
              <a:rPr dirty="0" sz="2000" spc="-30" b="0">
                <a:solidFill>
                  <a:srgbClr val="000000"/>
                </a:solidFill>
                <a:latin typeface="Source Sans Pro"/>
                <a:cs typeface="Source Sans Pro"/>
              </a:rPr>
              <a:t> </a:t>
            </a:r>
            <a:r>
              <a:rPr dirty="0" sz="2000" b="1">
                <a:solidFill>
                  <a:srgbClr val="000000"/>
                </a:solidFill>
                <a:latin typeface="Source Sans Pro"/>
                <a:cs typeface="Source Sans Pro"/>
              </a:rPr>
              <a:t>Address</a:t>
            </a:r>
            <a:endParaRPr sz="2000">
              <a:latin typeface="Source Sans Pro"/>
              <a:cs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375" y="825984"/>
            <a:ext cx="7291124" cy="570895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4367530" cy="513715"/>
          </a:xfrm>
          <a:prstGeom prst="rect"/>
        </p:spPr>
        <p:txBody>
          <a:bodyPr wrap="square" lIns="0" tIns="12700" rIns="0" bIns="0" rtlCol="0" vert="horz">
            <a:spAutoFit/>
          </a:bodyPr>
          <a:lstStyle/>
          <a:p>
            <a:pPr marL="12700">
              <a:lnSpc>
                <a:spcPct val="100000"/>
              </a:lnSpc>
              <a:spcBef>
                <a:spcPts val="100"/>
              </a:spcBef>
            </a:pPr>
            <a:r>
              <a:rPr dirty="0" spc="100"/>
              <a:t>Contact</a:t>
            </a:r>
            <a:r>
              <a:rPr dirty="0" spc="-190"/>
              <a:t> </a:t>
            </a:r>
            <a:r>
              <a:rPr dirty="0" spc="45"/>
              <a:t>Information</a:t>
            </a:r>
          </a:p>
        </p:txBody>
      </p:sp>
      <p:sp>
        <p:nvSpPr>
          <p:cNvPr id="4" name="object 4"/>
          <p:cNvSpPr txBox="1"/>
          <p:nvPr/>
        </p:nvSpPr>
        <p:spPr>
          <a:xfrm>
            <a:off x="7706106" y="2234945"/>
            <a:ext cx="2950845" cy="43180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a:latin typeface="Source Sans Pro"/>
                <a:cs typeface="Source Sans Pro"/>
              </a:rPr>
              <a:t>Complete the remaining</a:t>
            </a:r>
            <a:r>
              <a:rPr dirty="0" sz="1600" spc="-15">
                <a:latin typeface="Source Sans Pro"/>
                <a:cs typeface="Source Sans Pro"/>
              </a:rPr>
              <a:t> </a:t>
            </a:r>
            <a:r>
              <a:rPr dirty="0" sz="1600" spc="-5">
                <a:latin typeface="Source Sans Pro"/>
                <a:cs typeface="Source Sans Pro"/>
              </a:rPr>
              <a:t>fields.</a:t>
            </a:r>
            <a:endParaRPr sz="1600">
              <a:latin typeface="Source Sans Pro"/>
              <a:cs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5986" y="1387846"/>
            <a:ext cx="4898209" cy="4655446"/>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110228" y="5103876"/>
            <a:ext cx="1209040" cy="334010"/>
          </a:xfrm>
          <a:custGeom>
            <a:avLst/>
            <a:gdLst/>
            <a:ahLst/>
            <a:cxnLst/>
            <a:rect l="l" t="t" r="r" b="b"/>
            <a:pathLst>
              <a:path w="1209039" h="334010">
                <a:moveTo>
                  <a:pt x="166878" y="0"/>
                </a:moveTo>
                <a:lnTo>
                  <a:pt x="0" y="166878"/>
                </a:lnTo>
                <a:lnTo>
                  <a:pt x="166878" y="333756"/>
                </a:lnTo>
                <a:lnTo>
                  <a:pt x="166878" y="250317"/>
                </a:lnTo>
                <a:lnTo>
                  <a:pt x="1208532" y="250317"/>
                </a:lnTo>
                <a:lnTo>
                  <a:pt x="1208532" y="83439"/>
                </a:lnTo>
                <a:lnTo>
                  <a:pt x="166878" y="83439"/>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4885182" y="4755641"/>
            <a:ext cx="3171825" cy="1031875"/>
          </a:xfrm>
          <a:prstGeom prst="rect">
            <a:avLst/>
          </a:prstGeom>
          <a:solidFill>
            <a:srgbClr val="D4E2EE"/>
          </a:solidFill>
          <a:ln w="28955">
            <a:solidFill>
              <a:srgbClr val="396B96"/>
            </a:solidFill>
          </a:ln>
        </p:spPr>
        <p:txBody>
          <a:bodyPr wrap="square" lIns="0" tIns="79375" rIns="0" bIns="0" rtlCol="0" vert="horz">
            <a:spAutoFit/>
          </a:bodyPr>
          <a:lstStyle/>
          <a:p>
            <a:pPr marL="136525">
              <a:lnSpc>
                <a:spcPts val="1914"/>
              </a:lnSpc>
              <a:spcBef>
                <a:spcPts val="625"/>
              </a:spcBef>
            </a:pPr>
            <a:r>
              <a:rPr dirty="0" sz="1600" spc="-5">
                <a:latin typeface="Source Sans Pro"/>
                <a:cs typeface="Source Sans Pro"/>
              </a:rPr>
              <a:t>Click the checkbox to confirm</a:t>
            </a:r>
            <a:r>
              <a:rPr dirty="0" sz="1600" spc="-45">
                <a:latin typeface="Source Sans Pro"/>
                <a:cs typeface="Source Sans Pro"/>
              </a:rPr>
              <a:t> </a:t>
            </a:r>
            <a:r>
              <a:rPr dirty="0" sz="1600" spc="-5">
                <a:latin typeface="Source Sans Pro"/>
                <a:cs typeface="Source Sans Pro"/>
              </a:rPr>
              <a:t>that</a:t>
            </a:r>
            <a:endParaRPr sz="1600">
              <a:latin typeface="Source Sans Pro"/>
              <a:cs typeface="Source Sans Pro"/>
            </a:endParaRPr>
          </a:p>
          <a:p>
            <a:pPr marL="136525">
              <a:lnSpc>
                <a:spcPts val="2155"/>
              </a:lnSpc>
            </a:pPr>
            <a:r>
              <a:rPr dirty="0" sz="1800">
                <a:latin typeface="Source Sans Pro"/>
                <a:cs typeface="Source Sans Pro"/>
              </a:rPr>
              <a:t>your </a:t>
            </a:r>
            <a:r>
              <a:rPr dirty="0" sz="1600" spc="-5">
                <a:latin typeface="Source Sans Pro"/>
                <a:cs typeface="Source Sans Pro"/>
              </a:rPr>
              <a:t>mailing address is</a:t>
            </a:r>
            <a:r>
              <a:rPr dirty="0" sz="1600" spc="-30">
                <a:latin typeface="Source Sans Pro"/>
                <a:cs typeface="Source Sans Pro"/>
              </a:rPr>
              <a:t> </a:t>
            </a:r>
            <a:r>
              <a:rPr dirty="0" sz="1600" spc="-5">
                <a:latin typeface="Source Sans Pro"/>
                <a:cs typeface="Source Sans Pro"/>
              </a:rPr>
              <a:t>correct.</a:t>
            </a:r>
            <a:endParaRPr sz="1600">
              <a:latin typeface="Source Sans Pro"/>
              <a:cs typeface="Source Sans Pro"/>
            </a:endParaRPr>
          </a:p>
          <a:p>
            <a:pPr marL="136525">
              <a:lnSpc>
                <a:spcPct val="100000"/>
              </a:lnSpc>
              <a:spcBef>
                <a:spcPts val="610"/>
              </a:spcBef>
            </a:pPr>
            <a:r>
              <a:rPr dirty="0" sz="1600" spc="-5">
                <a:latin typeface="Source Sans Pro"/>
                <a:cs typeface="Source Sans Pro"/>
              </a:rPr>
              <a:t>Click </a:t>
            </a:r>
            <a:r>
              <a:rPr dirty="0" sz="1600" spc="-5" b="1">
                <a:latin typeface="Source Sans Pro"/>
                <a:cs typeface="Source Sans Pro"/>
              </a:rPr>
              <a:t>Save and</a:t>
            </a:r>
            <a:r>
              <a:rPr dirty="0" sz="1600" spc="-15" b="1">
                <a:latin typeface="Source Sans Pro"/>
                <a:cs typeface="Source Sans Pro"/>
              </a:rPr>
              <a:t> </a:t>
            </a:r>
            <a:r>
              <a:rPr dirty="0" sz="1600" spc="-5" b="1">
                <a:latin typeface="Source Sans Pro"/>
                <a:cs typeface="Source Sans Pro"/>
              </a:rPr>
              <a:t>Continue</a:t>
            </a:r>
            <a:r>
              <a:rPr dirty="0" sz="1600" spc="-5">
                <a:latin typeface="Source Sans Pro"/>
                <a:cs typeface="Source Sans Pro"/>
              </a:rPr>
              <a:t>.</a:t>
            </a:r>
            <a:endParaRPr sz="1600">
              <a:latin typeface="Source Sans Pro"/>
              <a:cs typeface="Source Sans Pro"/>
            </a:endParaRPr>
          </a:p>
        </p:txBody>
      </p:sp>
      <p:sp>
        <p:nvSpPr>
          <p:cNvPr id="5" name="object 5"/>
          <p:cNvSpPr txBox="1">
            <a:spLocks noGrp="1"/>
          </p:cNvSpPr>
          <p:nvPr>
            <p:ph type="title"/>
          </p:nvPr>
        </p:nvSpPr>
        <p:spPr>
          <a:xfrm>
            <a:off x="439927" y="255270"/>
            <a:ext cx="4367530" cy="831215"/>
          </a:xfrm>
          <a:prstGeom prst="rect"/>
        </p:spPr>
        <p:txBody>
          <a:bodyPr wrap="square" lIns="0" tIns="12700" rIns="0" bIns="0" rtlCol="0" vert="horz">
            <a:spAutoFit/>
          </a:bodyPr>
          <a:lstStyle/>
          <a:p>
            <a:pPr marL="12700">
              <a:lnSpc>
                <a:spcPct val="100000"/>
              </a:lnSpc>
              <a:spcBef>
                <a:spcPts val="100"/>
              </a:spcBef>
            </a:pPr>
            <a:r>
              <a:rPr dirty="0" spc="100"/>
              <a:t>Contact</a:t>
            </a:r>
            <a:r>
              <a:rPr dirty="0" spc="-190"/>
              <a:t> </a:t>
            </a:r>
            <a:r>
              <a:rPr dirty="0" spc="45"/>
              <a:t>Information</a:t>
            </a:r>
          </a:p>
          <a:p>
            <a:pPr marL="12700">
              <a:lnSpc>
                <a:spcPct val="100000"/>
              </a:lnSpc>
              <a:spcBef>
                <a:spcPts val="100"/>
              </a:spcBef>
            </a:pPr>
            <a:r>
              <a:rPr dirty="0" sz="2000" b="1">
                <a:solidFill>
                  <a:srgbClr val="000000"/>
                </a:solidFill>
                <a:latin typeface="Source Sans Pro"/>
                <a:cs typeface="Source Sans Pro"/>
              </a:rPr>
              <a:t>Address</a:t>
            </a:r>
            <a:r>
              <a:rPr dirty="0" sz="2000" spc="-10" b="0">
                <a:solidFill>
                  <a:srgbClr val="000000"/>
                </a:solidFill>
                <a:latin typeface="Source Sans Pro"/>
                <a:cs typeface="Source Sans Pro"/>
              </a:rPr>
              <a:t> </a:t>
            </a:r>
            <a:r>
              <a:rPr dirty="0" sz="2000" b="1">
                <a:solidFill>
                  <a:srgbClr val="000000"/>
                </a:solidFill>
                <a:latin typeface="Source Sans Pro"/>
                <a:cs typeface="Source Sans Pro"/>
              </a:rPr>
              <a:t>Verification</a:t>
            </a:r>
            <a:endParaRPr sz="2000">
              <a:latin typeface="Source Sans Pro"/>
              <a:cs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6890" y="1011159"/>
            <a:ext cx="10024129" cy="4318728"/>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3695065" cy="513715"/>
          </a:xfrm>
          <a:prstGeom prst="rect"/>
        </p:spPr>
        <p:txBody>
          <a:bodyPr wrap="square" lIns="0" tIns="12700" rIns="0" bIns="0" rtlCol="0" vert="horz">
            <a:spAutoFit/>
          </a:bodyPr>
          <a:lstStyle/>
          <a:p>
            <a:pPr marL="12700">
              <a:lnSpc>
                <a:spcPct val="100000"/>
              </a:lnSpc>
              <a:spcBef>
                <a:spcPts val="100"/>
              </a:spcBef>
            </a:pPr>
            <a:r>
              <a:rPr dirty="0" spc="40"/>
              <a:t>Authorized</a:t>
            </a:r>
            <a:r>
              <a:rPr dirty="0" spc="-235"/>
              <a:t> </a:t>
            </a:r>
            <a:r>
              <a:rPr dirty="0" spc="5"/>
              <a:t>Users</a:t>
            </a:r>
          </a:p>
        </p:txBody>
      </p:sp>
      <p:sp>
        <p:nvSpPr>
          <p:cNvPr id="4" name="object 4"/>
          <p:cNvSpPr txBox="1"/>
          <p:nvPr/>
        </p:nvSpPr>
        <p:spPr>
          <a:xfrm>
            <a:off x="5549646" y="2369057"/>
            <a:ext cx="6327775" cy="2047239"/>
          </a:xfrm>
          <a:prstGeom prst="rect">
            <a:avLst/>
          </a:prstGeom>
          <a:solidFill>
            <a:srgbClr val="D4E2EE"/>
          </a:solidFill>
          <a:ln w="28955">
            <a:solidFill>
              <a:srgbClr val="396B96"/>
            </a:solidFill>
          </a:ln>
        </p:spPr>
        <p:txBody>
          <a:bodyPr wrap="square" lIns="0" tIns="78105" rIns="0" bIns="0" rtlCol="0" vert="horz">
            <a:spAutoFit/>
          </a:bodyPr>
          <a:lstStyle/>
          <a:p>
            <a:pPr marL="136525">
              <a:lnSpc>
                <a:spcPct val="100000"/>
              </a:lnSpc>
              <a:spcBef>
                <a:spcPts val="615"/>
              </a:spcBef>
            </a:pPr>
            <a:r>
              <a:rPr dirty="0" sz="1600" spc="-5" b="1">
                <a:latin typeface="Source Sans Pro"/>
                <a:cs typeface="Source Sans Pro"/>
              </a:rPr>
              <a:t>Authorized Users</a:t>
            </a:r>
            <a:endParaRPr sz="1600">
              <a:latin typeface="Source Sans Pro"/>
              <a:cs typeface="Source Sans Pro"/>
            </a:endParaRPr>
          </a:p>
          <a:p>
            <a:pPr marL="423545" indent="-287020">
              <a:lnSpc>
                <a:spcPct val="100000"/>
              </a:lnSpc>
              <a:spcBef>
                <a:spcPts val="600"/>
              </a:spcBef>
              <a:buFont typeface="Arial"/>
              <a:buChar char="•"/>
              <a:tabLst>
                <a:tab pos="422909" algn="l"/>
                <a:tab pos="423545" algn="l"/>
              </a:tabLst>
            </a:pPr>
            <a:r>
              <a:rPr dirty="0" sz="1600" spc="-5">
                <a:latin typeface="Source Sans Pro"/>
                <a:cs typeface="Source Sans Pro"/>
              </a:rPr>
              <a:t>Authorize another individual access to your account /</a:t>
            </a:r>
            <a:r>
              <a:rPr dirty="0" sz="1600" spc="85">
                <a:latin typeface="Source Sans Pro"/>
                <a:cs typeface="Source Sans Pro"/>
              </a:rPr>
              <a:t> </a:t>
            </a:r>
            <a:r>
              <a:rPr dirty="0" sz="1600" spc="-5">
                <a:latin typeface="Source Sans Pro"/>
                <a:cs typeface="Source Sans Pro"/>
              </a:rPr>
              <a:t>application</a:t>
            </a:r>
            <a:endParaRPr sz="1600">
              <a:latin typeface="Source Sans Pro"/>
              <a:cs typeface="Source Sans Pro"/>
            </a:endParaRPr>
          </a:p>
          <a:p>
            <a:pPr marL="423545" indent="-287020">
              <a:lnSpc>
                <a:spcPct val="100000"/>
              </a:lnSpc>
              <a:spcBef>
                <a:spcPts val="605"/>
              </a:spcBef>
              <a:buFont typeface="Arial"/>
              <a:buChar char="•"/>
              <a:tabLst>
                <a:tab pos="422909" algn="l"/>
                <a:tab pos="423545" algn="l"/>
              </a:tabLst>
            </a:pPr>
            <a:r>
              <a:rPr dirty="0" sz="1600" spc="-5">
                <a:latin typeface="Source Sans Pro"/>
                <a:cs typeface="Source Sans Pro"/>
              </a:rPr>
              <a:t>Maximum of 3 individuals at one</a:t>
            </a:r>
            <a:r>
              <a:rPr dirty="0" sz="1600" spc="35">
                <a:latin typeface="Source Sans Pro"/>
                <a:cs typeface="Source Sans Pro"/>
              </a:rPr>
              <a:t> </a:t>
            </a:r>
            <a:r>
              <a:rPr dirty="0" sz="1600" spc="-5">
                <a:latin typeface="Source Sans Pro"/>
                <a:cs typeface="Source Sans Pro"/>
              </a:rPr>
              <a:t>time</a:t>
            </a:r>
            <a:endParaRPr sz="1600">
              <a:latin typeface="Source Sans Pro"/>
              <a:cs typeface="Source Sans Pro"/>
            </a:endParaRPr>
          </a:p>
          <a:p>
            <a:pPr marL="423545" indent="-287020">
              <a:lnSpc>
                <a:spcPct val="100000"/>
              </a:lnSpc>
              <a:spcBef>
                <a:spcPts val="600"/>
              </a:spcBef>
              <a:buFont typeface="Arial"/>
              <a:buChar char="•"/>
              <a:tabLst>
                <a:tab pos="422909" algn="l"/>
                <a:tab pos="423545" algn="l"/>
              </a:tabLst>
            </a:pPr>
            <a:r>
              <a:rPr dirty="0" sz="1600" spc="-5">
                <a:latin typeface="Source Sans Pro"/>
                <a:cs typeface="Source Sans Pro"/>
              </a:rPr>
              <a:t>Authorization can be added, changed or revoked at any</a:t>
            </a:r>
            <a:r>
              <a:rPr dirty="0" sz="1600" spc="85">
                <a:latin typeface="Source Sans Pro"/>
                <a:cs typeface="Source Sans Pro"/>
              </a:rPr>
              <a:t> </a:t>
            </a:r>
            <a:r>
              <a:rPr dirty="0" sz="1600" spc="-5">
                <a:latin typeface="Source Sans Pro"/>
                <a:cs typeface="Source Sans Pro"/>
              </a:rPr>
              <a:t>time</a:t>
            </a:r>
            <a:endParaRPr sz="1600">
              <a:latin typeface="Source Sans Pro"/>
              <a:cs typeface="Source Sans Pro"/>
            </a:endParaRPr>
          </a:p>
          <a:p>
            <a:pPr marL="423545" indent="-287020">
              <a:lnSpc>
                <a:spcPct val="100000"/>
              </a:lnSpc>
              <a:spcBef>
                <a:spcPts val="595"/>
              </a:spcBef>
              <a:buFont typeface="Arial"/>
              <a:buChar char="•"/>
              <a:tabLst>
                <a:tab pos="422909" algn="l"/>
                <a:tab pos="423545" algn="l"/>
              </a:tabLst>
            </a:pPr>
            <a:r>
              <a:rPr dirty="0" sz="1600" spc="-5">
                <a:latin typeface="Source Sans Pro"/>
                <a:cs typeface="Source Sans Pro"/>
              </a:rPr>
              <a:t>All actions made by authorized individuals appear in Activity</a:t>
            </a:r>
            <a:r>
              <a:rPr dirty="0" sz="1600" spc="110">
                <a:latin typeface="Source Sans Pro"/>
                <a:cs typeface="Source Sans Pro"/>
              </a:rPr>
              <a:t> </a:t>
            </a:r>
            <a:r>
              <a:rPr dirty="0" sz="1600" spc="-5">
                <a:latin typeface="Source Sans Pro"/>
                <a:cs typeface="Source Sans Pro"/>
              </a:rPr>
              <a:t>History</a:t>
            </a:r>
            <a:endParaRPr sz="1600">
              <a:latin typeface="Source Sans Pro"/>
              <a:cs typeface="Source Sans Pro"/>
            </a:endParaRPr>
          </a:p>
          <a:p>
            <a:pPr marL="423545" indent="-287020">
              <a:lnSpc>
                <a:spcPct val="100000"/>
              </a:lnSpc>
              <a:spcBef>
                <a:spcPts val="600"/>
              </a:spcBef>
              <a:buFont typeface="Arial"/>
              <a:buChar char="•"/>
              <a:tabLst>
                <a:tab pos="422909" algn="l"/>
                <a:tab pos="423545" algn="l"/>
              </a:tabLst>
            </a:pPr>
            <a:r>
              <a:rPr dirty="0" sz="1600" spc="-5">
                <a:latin typeface="Source Sans Pro"/>
                <a:cs typeface="Source Sans Pro"/>
              </a:rPr>
              <a:t>Access does not extend to your file at the</a:t>
            </a:r>
            <a:r>
              <a:rPr dirty="0" sz="1600" spc="15">
                <a:latin typeface="Source Sans Pro"/>
                <a:cs typeface="Source Sans Pro"/>
              </a:rPr>
              <a:t> </a:t>
            </a:r>
            <a:r>
              <a:rPr dirty="0" sz="1600" spc="-5">
                <a:latin typeface="Source Sans Pro"/>
                <a:cs typeface="Source Sans Pro"/>
              </a:rPr>
              <a:t>college(s)</a:t>
            </a:r>
            <a:endParaRPr sz="1600">
              <a:latin typeface="Source Sans Pro"/>
              <a:cs typeface="Source Sans Pro"/>
            </a:endParaRPr>
          </a:p>
        </p:txBody>
      </p:sp>
      <p:sp>
        <p:nvSpPr>
          <p:cNvPr id="5" name="object 5"/>
          <p:cNvSpPr/>
          <p:nvPr/>
        </p:nvSpPr>
        <p:spPr>
          <a:xfrm>
            <a:off x="6286500" y="5024628"/>
            <a:ext cx="1209040" cy="334010"/>
          </a:xfrm>
          <a:custGeom>
            <a:avLst/>
            <a:gdLst/>
            <a:ahLst/>
            <a:cxnLst/>
            <a:rect l="l" t="t" r="r" b="b"/>
            <a:pathLst>
              <a:path w="1209040" h="334010">
                <a:moveTo>
                  <a:pt x="166877" y="0"/>
                </a:moveTo>
                <a:lnTo>
                  <a:pt x="0" y="166878"/>
                </a:lnTo>
                <a:lnTo>
                  <a:pt x="166877" y="333756"/>
                </a:lnTo>
                <a:lnTo>
                  <a:pt x="166877" y="250317"/>
                </a:lnTo>
                <a:lnTo>
                  <a:pt x="1208531" y="250317"/>
                </a:lnTo>
                <a:lnTo>
                  <a:pt x="1208531" y="83439"/>
                </a:lnTo>
                <a:lnTo>
                  <a:pt x="166877" y="83439"/>
                </a:lnTo>
                <a:lnTo>
                  <a:pt x="166877" y="0"/>
                </a:lnTo>
                <a:close/>
              </a:path>
            </a:pathLst>
          </a:custGeom>
          <a:solidFill>
            <a:srgbClr val="396B96"/>
          </a:solidFill>
        </p:spPr>
        <p:txBody>
          <a:bodyPr wrap="square" lIns="0" tIns="0" rIns="0" bIns="0" rtlCol="0"/>
          <a:lstStyle/>
          <a:p/>
        </p:txBody>
      </p:sp>
      <p:sp>
        <p:nvSpPr>
          <p:cNvPr id="6" name="object 6"/>
          <p:cNvSpPr txBox="1"/>
          <p:nvPr/>
        </p:nvSpPr>
        <p:spPr>
          <a:xfrm>
            <a:off x="6890766" y="4776978"/>
            <a:ext cx="3481070" cy="923925"/>
          </a:xfrm>
          <a:prstGeom prst="rect">
            <a:avLst/>
          </a:prstGeom>
          <a:solidFill>
            <a:srgbClr val="D4E2EE"/>
          </a:solidFill>
          <a:ln w="28955">
            <a:solidFill>
              <a:srgbClr val="396B96"/>
            </a:solidFill>
          </a:ln>
        </p:spPr>
        <p:txBody>
          <a:bodyPr wrap="square" lIns="0" tIns="78740" rIns="0" bIns="0" rtlCol="0" vert="horz">
            <a:spAutoFit/>
          </a:bodyPr>
          <a:lstStyle/>
          <a:p>
            <a:pPr marL="137160" marR="369570">
              <a:lnSpc>
                <a:spcPct val="100000"/>
              </a:lnSpc>
              <a:spcBef>
                <a:spcPts val="620"/>
              </a:spcBef>
            </a:pPr>
            <a:r>
              <a:rPr dirty="0" sz="1600" spc="-5">
                <a:latin typeface="Source Sans Pro"/>
                <a:cs typeface="Source Sans Pro"/>
              </a:rPr>
              <a:t>If you do not wish to give anyone  permission to access your account,  click </a:t>
            </a:r>
            <a:r>
              <a:rPr dirty="0" sz="1600" spc="-5" b="1">
                <a:latin typeface="Source Sans Pro"/>
                <a:cs typeface="Source Sans Pro"/>
              </a:rPr>
              <a:t>No Authorized Users to</a:t>
            </a:r>
            <a:r>
              <a:rPr dirty="0" sz="1600" spc="10" b="1">
                <a:latin typeface="Source Sans Pro"/>
                <a:cs typeface="Source Sans Pro"/>
              </a:rPr>
              <a:t> </a:t>
            </a:r>
            <a:r>
              <a:rPr dirty="0" sz="1600" spc="-5" b="1">
                <a:latin typeface="Source Sans Pro"/>
                <a:cs typeface="Source Sans Pro"/>
              </a:rPr>
              <a:t>Add</a:t>
            </a:r>
            <a:r>
              <a:rPr dirty="0" sz="1600" spc="-5">
                <a:latin typeface="Source Sans Pro"/>
                <a:cs typeface="Source Sans Pro"/>
              </a:rPr>
              <a:t>.</a:t>
            </a:r>
            <a:endParaRPr sz="1600">
              <a:latin typeface="Source Sans Pro"/>
              <a:cs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323" y="1146995"/>
            <a:ext cx="10024129" cy="5414847"/>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140958" y="3914394"/>
            <a:ext cx="5196840" cy="2139950"/>
          </a:xfrm>
          <a:prstGeom prst="rect">
            <a:avLst/>
          </a:prstGeom>
          <a:solidFill>
            <a:srgbClr val="D4E2EE"/>
          </a:solidFill>
          <a:ln w="28955">
            <a:solidFill>
              <a:srgbClr val="396B96"/>
            </a:solidFill>
          </a:ln>
        </p:spPr>
        <p:txBody>
          <a:bodyPr wrap="square" lIns="0" tIns="79375" rIns="0" bIns="0" rtlCol="0" vert="horz">
            <a:spAutoFit/>
          </a:bodyPr>
          <a:lstStyle/>
          <a:p>
            <a:pPr marL="135890">
              <a:lnSpc>
                <a:spcPct val="100000"/>
              </a:lnSpc>
              <a:spcBef>
                <a:spcPts val="625"/>
              </a:spcBef>
            </a:pPr>
            <a:r>
              <a:rPr dirty="0" sz="1600" spc="-5" b="1">
                <a:latin typeface="Source Sans Pro"/>
                <a:cs typeface="Source Sans Pro"/>
              </a:rPr>
              <a:t>Permission Assigned to Authorized</a:t>
            </a:r>
            <a:r>
              <a:rPr dirty="0" sz="1600" spc="20" b="1">
                <a:latin typeface="Source Sans Pro"/>
                <a:cs typeface="Source Sans Pro"/>
              </a:rPr>
              <a:t> </a:t>
            </a:r>
            <a:r>
              <a:rPr dirty="0" sz="1600" spc="-5" b="1">
                <a:latin typeface="Source Sans Pro"/>
                <a:cs typeface="Source Sans Pro"/>
              </a:rPr>
              <a:t>User</a:t>
            </a:r>
            <a:endParaRPr sz="1600">
              <a:latin typeface="Source Sans Pro"/>
              <a:cs typeface="Source Sans Pro"/>
            </a:endParaRPr>
          </a:p>
          <a:p>
            <a:pPr marL="135890" marR="175895">
              <a:lnSpc>
                <a:spcPct val="100000"/>
              </a:lnSpc>
              <a:spcBef>
                <a:spcPts val="600"/>
              </a:spcBef>
            </a:pPr>
            <a:r>
              <a:rPr dirty="0" sz="1600" spc="-5" b="1">
                <a:latin typeface="Source Sans Pro"/>
                <a:cs typeface="Source Sans Pro"/>
              </a:rPr>
              <a:t>Full </a:t>
            </a:r>
            <a:r>
              <a:rPr dirty="0" sz="1600" spc="-5">
                <a:latin typeface="Source Sans Pro"/>
                <a:cs typeface="Source Sans Pro"/>
              </a:rPr>
              <a:t>– Authorized individuals can make payments and  changes to your application information only. They  cannot access offers of admission or reset your</a:t>
            </a:r>
            <a:r>
              <a:rPr dirty="0" sz="1600" spc="40">
                <a:latin typeface="Source Sans Pro"/>
                <a:cs typeface="Source Sans Pro"/>
              </a:rPr>
              <a:t> </a:t>
            </a:r>
            <a:r>
              <a:rPr dirty="0" sz="1600" spc="-5">
                <a:latin typeface="Source Sans Pro"/>
                <a:cs typeface="Source Sans Pro"/>
              </a:rPr>
              <a:t>password.</a:t>
            </a:r>
            <a:endParaRPr sz="1600">
              <a:latin typeface="Source Sans Pro"/>
              <a:cs typeface="Source Sans Pro"/>
            </a:endParaRPr>
          </a:p>
          <a:p>
            <a:pPr marL="135890" marR="329565">
              <a:lnSpc>
                <a:spcPct val="100000"/>
              </a:lnSpc>
              <a:spcBef>
                <a:spcPts val="600"/>
              </a:spcBef>
            </a:pPr>
            <a:r>
              <a:rPr dirty="0" sz="1600" spc="-5" b="1">
                <a:latin typeface="Source Sans Pro"/>
                <a:cs typeface="Source Sans Pro"/>
              </a:rPr>
              <a:t>Read Only / Pay </a:t>
            </a:r>
            <a:r>
              <a:rPr dirty="0" sz="1600" spc="-5">
                <a:latin typeface="Source Sans Pro"/>
                <a:cs typeface="Source Sans Pro"/>
              </a:rPr>
              <a:t>– Authorized individuals can make  payments and ONLY VIEW your application</a:t>
            </a:r>
            <a:r>
              <a:rPr dirty="0" sz="1600" spc="105">
                <a:latin typeface="Source Sans Pro"/>
                <a:cs typeface="Source Sans Pro"/>
              </a:rPr>
              <a:t> </a:t>
            </a:r>
            <a:r>
              <a:rPr dirty="0" sz="1600" spc="-5">
                <a:latin typeface="Source Sans Pro"/>
                <a:cs typeface="Source Sans Pro"/>
              </a:rPr>
              <a:t>information.</a:t>
            </a:r>
            <a:endParaRPr sz="1600">
              <a:latin typeface="Source Sans Pro"/>
              <a:cs typeface="Source Sans Pro"/>
            </a:endParaRPr>
          </a:p>
          <a:p>
            <a:pPr marL="135890">
              <a:lnSpc>
                <a:spcPct val="100000"/>
              </a:lnSpc>
              <a:spcBef>
                <a:spcPts val="600"/>
              </a:spcBef>
            </a:pPr>
            <a:r>
              <a:rPr dirty="0" sz="1600" spc="-5">
                <a:latin typeface="Source Sans Pro"/>
                <a:cs typeface="Source Sans Pro"/>
              </a:rPr>
              <a:t>Complete required fields. Click</a:t>
            </a:r>
            <a:r>
              <a:rPr dirty="0" sz="1600" spc="-10">
                <a:latin typeface="Source Sans Pro"/>
                <a:cs typeface="Source Sans Pro"/>
              </a:rPr>
              <a:t> </a:t>
            </a:r>
            <a:r>
              <a:rPr dirty="0" sz="1600" spc="-5" b="1">
                <a:latin typeface="Source Sans Pro"/>
                <a:cs typeface="Source Sans Pro"/>
              </a:rPr>
              <a:t>Save</a:t>
            </a:r>
            <a:r>
              <a:rPr dirty="0" sz="1600" spc="-5">
                <a:latin typeface="Source Sans Pro"/>
                <a:cs typeface="Source Sans Pro"/>
              </a:rPr>
              <a:t>.</a:t>
            </a:r>
            <a:endParaRPr sz="1600">
              <a:latin typeface="Source Sans Pro"/>
              <a:cs typeface="Source Sans Pro"/>
            </a:endParaRPr>
          </a:p>
        </p:txBody>
      </p:sp>
      <p:sp>
        <p:nvSpPr>
          <p:cNvPr id="4" name="object 4"/>
          <p:cNvSpPr txBox="1">
            <a:spLocks noGrp="1"/>
          </p:cNvSpPr>
          <p:nvPr>
            <p:ph type="title"/>
          </p:nvPr>
        </p:nvSpPr>
        <p:spPr>
          <a:xfrm>
            <a:off x="439927" y="255270"/>
            <a:ext cx="3695065" cy="831215"/>
          </a:xfrm>
          <a:prstGeom prst="rect"/>
        </p:spPr>
        <p:txBody>
          <a:bodyPr wrap="square" lIns="0" tIns="12700" rIns="0" bIns="0" rtlCol="0" vert="horz">
            <a:spAutoFit/>
          </a:bodyPr>
          <a:lstStyle/>
          <a:p>
            <a:pPr marL="12700">
              <a:lnSpc>
                <a:spcPct val="100000"/>
              </a:lnSpc>
              <a:spcBef>
                <a:spcPts val="100"/>
              </a:spcBef>
            </a:pPr>
            <a:r>
              <a:rPr dirty="0" spc="40"/>
              <a:t>Authorized</a:t>
            </a:r>
            <a:r>
              <a:rPr dirty="0" spc="-235"/>
              <a:t> </a:t>
            </a:r>
            <a:r>
              <a:rPr dirty="0" spc="5"/>
              <a:t>Users</a:t>
            </a:r>
          </a:p>
          <a:p>
            <a:pPr marL="12700">
              <a:lnSpc>
                <a:spcPct val="100000"/>
              </a:lnSpc>
              <a:spcBef>
                <a:spcPts val="100"/>
              </a:spcBef>
            </a:pPr>
            <a:r>
              <a:rPr dirty="0" sz="2000" b="1">
                <a:solidFill>
                  <a:srgbClr val="000000"/>
                </a:solidFill>
                <a:latin typeface="Source Sans Pro"/>
                <a:cs typeface="Source Sans Pro"/>
              </a:rPr>
              <a:t>Add </a:t>
            </a:r>
            <a:r>
              <a:rPr dirty="0" sz="2000" spc="-5" b="0">
                <a:solidFill>
                  <a:srgbClr val="000000"/>
                </a:solidFill>
                <a:latin typeface="Source Sans Pro"/>
                <a:cs typeface="Source Sans Pro"/>
              </a:rPr>
              <a:t>an </a:t>
            </a:r>
            <a:r>
              <a:rPr dirty="0" sz="2000" b="1">
                <a:solidFill>
                  <a:srgbClr val="000000"/>
                </a:solidFill>
                <a:latin typeface="Source Sans Pro"/>
                <a:cs typeface="Source Sans Pro"/>
              </a:rPr>
              <a:t>Authorized</a:t>
            </a:r>
            <a:r>
              <a:rPr dirty="0" sz="2000" spc="-20" b="0">
                <a:solidFill>
                  <a:srgbClr val="000000"/>
                </a:solidFill>
                <a:latin typeface="Source Sans Pro"/>
                <a:cs typeface="Source Sans Pro"/>
              </a:rPr>
              <a:t> </a:t>
            </a:r>
            <a:r>
              <a:rPr dirty="0" sz="2000" b="1">
                <a:solidFill>
                  <a:srgbClr val="000000"/>
                </a:solidFill>
                <a:latin typeface="Source Sans Pro"/>
                <a:cs typeface="Source Sans Pro"/>
              </a:rPr>
              <a:t>User</a:t>
            </a:r>
            <a:endParaRPr sz="2000">
              <a:latin typeface="Source Sans Pro"/>
              <a:cs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371" y="1164063"/>
            <a:ext cx="9998579" cy="4597311"/>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618226" y="2431542"/>
            <a:ext cx="6010910" cy="1492250"/>
          </a:xfrm>
          <a:prstGeom prst="rect">
            <a:avLst/>
          </a:prstGeom>
          <a:solidFill>
            <a:srgbClr val="D4E2EE"/>
          </a:solidFill>
          <a:ln w="28955">
            <a:solidFill>
              <a:srgbClr val="396B96"/>
            </a:solidFill>
          </a:ln>
        </p:spPr>
        <p:txBody>
          <a:bodyPr wrap="square" lIns="0" tIns="78105" rIns="0" bIns="0" rtlCol="0" vert="horz">
            <a:spAutoFit/>
          </a:bodyPr>
          <a:lstStyle/>
          <a:p>
            <a:pPr marL="423545" marR="165100" indent="-287020">
              <a:lnSpc>
                <a:spcPct val="100000"/>
              </a:lnSpc>
              <a:spcBef>
                <a:spcPts val="615"/>
              </a:spcBef>
              <a:buFont typeface="Arial"/>
              <a:buChar char="•"/>
              <a:tabLst>
                <a:tab pos="423545" algn="l"/>
                <a:tab pos="424180" algn="l"/>
              </a:tabLst>
            </a:pPr>
            <a:r>
              <a:rPr dirty="0" sz="1600" spc="-5">
                <a:latin typeface="Source Sans Pro"/>
                <a:cs typeface="Source Sans Pro"/>
              </a:rPr>
              <a:t>Authorized individuals, once added, receive account activation  emails and are asked to create their </a:t>
            </a:r>
            <a:r>
              <a:rPr dirty="0" sz="1600" spc="-10">
                <a:latin typeface="Source Sans Pro"/>
                <a:cs typeface="Source Sans Pro"/>
              </a:rPr>
              <a:t>own </a:t>
            </a:r>
            <a:r>
              <a:rPr dirty="0" sz="1600" spc="-5">
                <a:latin typeface="Source Sans Pro"/>
                <a:cs typeface="Source Sans Pro"/>
              </a:rPr>
              <a:t>unique usernames and  passwords to access your</a:t>
            </a:r>
            <a:r>
              <a:rPr dirty="0" sz="1600" spc="35">
                <a:latin typeface="Source Sans Pro"/>
                <a:cs typeface="Source Sans Pro"/>
              </a:rPr>
              <a:t> </a:t>
            </a:r>
            <a:r>
              <a:rPr dirty="0" sz="1600" spc="-5">
                <a:latin typeface="Source Sans Pro"/>
                <a:cs typeface="Source Sans Pro"/>
              </a:rPr>
              <a:t>account.</a:t>
            </a:r>
            <a:endParaRPr sz="1600">
              <a:latin typeface="Source Sans Pro"/>
              <a:cs typeface="Source Sans Pro"/>
            </a:endParaRPr>
          </a:p>
          <a:p>
            <a:pPr marL="423545" marR="462915" indent="-287020">
              <a:lnSpc>
                <a:spcPct val="100000"/>
              </a:lnSpc>
              <a:spcBef>
                <a:spcPts val="600"/>
              </a:spcBef>
              <a:buFont typeface="Arial"/>
              <a:buChar char="•"/>
              <a:tabLst>
                <a:tab pos="423545" algn="l"/>
                <a:tab pos="424180" algn="l"/>
              </a:tabLst>
            </a:pPr>
            <a:r>
              <a:rPr dirty="0" sz="1600" spc="-5">
                <a:latin typeface="Source Sans Pro"/>
                <a:cs typeface="Source Sans Pro"/>
              </a:rPr>
              <a:t>Authorization can be added, changed or revoked at any time  using the </a:t>
            </a:r>
            <a:r>
              <a:rPr dirty="0" sz="1600" spc="-5" b="1">
                <a:latin typeface="Source Sans Pro"/>
                <a:cs typeface="Source Sans Pro"/>
              </a:rPr>
              <a:t>Edit </a:t>
            </a:r>
            <a:r>
              <a:rPr dirty="0" sz="1600" spc="-5">
                <a:latin typeface="Source Sans Pro"/>
                <a:cs typeface="Source Sans Pro"/>
              </a:rPr>
              <a:t>and </a:t>
            </a:r>
            <a:r>
              <a:rPr dirty="0" sz="1600" spc="-5" b="1">
                <a:latin typeface="Source Sans Pro"/>
                <a:cs typeface="Source Sans Pro"/>
              </a:rPr>
              <a:t>Deactivate</a:t>
            </a:r>
            <a:r>
              <a:rPr dirty="0" sz="1600" spc="5" b="1">
                <a:latin typeface="Source Sans Pro"/>
                <a:cs typeface="Source Sans Pro"/>
              </a:rPr>
              <a:t> </a:t>
            </a:r>
            <a:r>
              <a:rPr dirty="0" sz="1600">
                <a:latin typeface="Source Sans Pro"/>
                <a:cs typeface="Source Sans Pro"/>
              </a:rPr>
              <a:t>links.</a:t>
            </a:r>
            <a:endParaRPr sz="1600">
              <a:latin typeface="Source Sans Pro"/>
              <a:cs typeface="Source Sans Pro"/>
            </a:endParaRPr>
          </a:p>
        </p:txBody>
      </p:sp>
      <p:sp>
        <p:nvSpPr>
          <p:cNvPr id="4" name="object 4"/>
          <p:cNvSpPr/>
          <p:nvPr/>
        </p:nvSpPr>
        <p:spPr>
          <a:xfrm>
            <a:off x="5960364" y="5449823"/>
            <a:ext cx="1351915" cy="335280"/>
          </a:xfrm>
          <a:custGeom>
            <a:avLst/>
            <a:gdLst/>
            <a:ahLst/>
            <a:cxnLst/>
            <a:rect l="l" t="t" r="r" b="b"/>
            <a:pathLst>
              <a:path w="1351915" h="335279">
                <a:moveTo>
                  <a:pt x="167640" y="0"/>
                </a:moveTo>
                <a:lnTo>
                  <a:pt x="0" y="167639"/>
                </a:lnTo>
                <a:lnTo>
                  <a:pt x="167640" y="335280"/>
                </a:lnTo>
                <a:lnTo>
                  <a:pt x="167640" y="251459"/>
                </a:lnTo>
                <a:lnTo>
                  <a:pt x="1351788" y="251459"/>
                </a:lnTo>
                <a:lnTo>
                  <a:pt x="1351788" y="83819"/>
                </a:lnTo>
                <a:lnTo>
                  <a:pt x="167640" y="83819"/>
                </a:lnTo>
                <a:lnTo>
                  <a:pt x="167640" y="0"/>
                </a:lnTo>
                <a:close/>
              </a:path>
            </a:pathLst>
          </a:custGeom>
          <a:solidFill>
            <a:srgbClr val="396B96"/>
          </a:solidFill>
        </p:spPr>
        <p:txBody>
          <a:bodyPr wrap="square" lIns="0" tIns="0" rIns="0" bIns="0" rtlCol="0"/>
          <a:lstStyle/>
          <a:p/>
        </p:txBody>
      </p:sp>
      <p:sp>
        <p:nvSpPr>
          <p:cNvPr id="5" name="object 5"/>
          <p:cNvSpPr txBox="1"/>
          <p:nvPr/>
        </p:nvSpPr>
        <p:spPr>
          <a:xfrm>
            <a:off x="6529578" y="5310378"/>
            <a:ext cx="3511550" cy="676910"/>
          </a:xfrm>
          <a:prstGeom prst="rect">
            <a:avLst/>
          </a:prstGeom>
          <a:solidFill>
            <a:srgbClr val="D4E2EE"/>
          </a:solidFill>
          <a:ln w="28955">
            <a:solidFill>
              <a:srgbClr val="396B96"/>
            </a:solidFill>
          </a:ln>
        </p:spPr>
        <p:txBody>
          <a:bodyPr wrap="square" lIns="0" tIns="79375" rIns="0" bIns="0" rtlCol="0" vert="horz">
            <a:spAutoFit/>
          </a:bodyPr>
          <a:lstStyle/>
          <a:p>
            <a:pPr marL="136525" marR="228600">
              <a:lnSpc>
                <a:spcPct val="100000"/>
              </a:lnSpc>
              <a:spcBef>
                <a:spcPts val="625"/>
              </a:spcBef>
            </a:pPr>
            <a:r>
              <a:rPr dirty="0" sz="1600" spc="-5">
                <a:latin typeface="Source Sans Pro"/>
                <a:cs typeface="Source Sans Pro"/>
              </a:rPr>
              <a:t>When you’re done adding Authorized  Users, click </a:t>
            </a:r>
            <a:r>
              <a:rPr dirty="0" sz="1600" spc="-5" b="1">
                <a:latin typeface="Source Sans Pro"/>
                <a:cs typeface="Source Sans Pro"/>
              </a:rPr>
              <a:t>Continue to Next</a:t>
            </a:r>
            <a:r>
              <a:rPr dirty="0" sz="1600" spc="25" b="1">
                <a:latin typeface="Source Sans Pro"/>
                <a:cs typeface="Source Sans Pro"/>
              </a:rPr>
              <a:t> </a:t>
            </a:r>
            <a:r>
              <a:rPr dirty="0" sz="1600" spc="-5" b="1">
                <a:latin typeface="Source Sans Pro"/>
                <a:cs typeface="Source Sans Pro"/>
              </a:rPr>
              <a:t>Step</a:t>
            </a:r>
            <a:r>
              <a:rPr dirty="0" sz="1600" spc="-5">
                <a:latin typeface="Source Sans Pro"/>
                <a:cs typeface="Source Sans Pro"/>
              </a:rPr>
              <a:t>.</a:t>
            </a:r>
            <a:endParaRPr sz="1600">
              <a:latin typeface="Source Sans Pro"/>
              <a:cs typeface="Source Sans Pro"/>
            </a:endParaRPr>
          </a:p>
        </p:txBody>
      </p:sp>
      <p:sp>
        <p:nvSpPr>
          <p:cNvPr id="6" name="object 6"/>
          <p:cNvSpPr txBox="1">
            <a:spLocks noGrp="1"/>
          </p:cNvSpPr>
          <p:nvPr>
            <p:ph type="title"/>
          </p:nvPr>
        </p:nvSpPr>
        <p:spPr>
          <a:xfrm>
            <a:off x="439927" y="255270"/>
            <a:ext cx="3695065" cy="831215"/>
          </a:xfrm>
          <a:prstGeom prst="rect"/>
        </p:spPr>
        <p:txBody>
          <a:bodyPr wrap="square" lIns="0" tIns="12700" rIns="0" bIns="0" rtlCol="0" vert="horz">
            <a:spAutoFit/>
          </a:bodyPr>
          <a:lstStyle/>
          <a:p>
            <a:pPr marL="12700">
              <a:lnSpc>
                <a:spcPct val="100000"/>
              </a:lnSpc>
              <a:spcBef>
                <a:spcPts val="100"/>
              </a:spcBef>
            </a:pPr>
            <a:r>
              <a:rPr dirty="0" spc="40"/>
              <a:t>Authorized</a:t>
            </a:r>
            <a:r>
              <a:rPr dirty="0" spc="-235"/>
              <a:t> </a:t>
            </a:r>
            <a:r>
              <a:rPr dirty="0" spc="5"/>
              <a:t>Users</a:t>
            </a:r>
          </a:p>
          <a:p>
            <a:pPr marL="12700">
              <a:lnSpc>
                <a:spcPct val="100000"/>
              </a:lnSpc>
              <a:spcBef>
                <a:spcPts val="100"/>
              </a:spcBef>
            </a:pPr>
            <a:r>
              <a:rPr dirty="0" sz="2000" b="1">
                <a:solidFill>
                  <a:srgbClr val="000000"/>
                </a:solidFill>
                <a:latin typeface="Source Sans Pro"/>
                <a:cs typeface="Source Sans Pro"/>
              </a:rPr>
              <a:t>Summary</a:t>
            </a:r>
            <a:endParaRPr sz="2000">
              <a:latin typeface="Source Sans Pro"/>
              <a:cs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8587" y="840809"/>
            <a:ext cx="8657202" cy="563207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5641340" cy="513715"/>
          </a:xfrm>
          <a:prstGeom prst="rect"/>
        </p:spPr>
        <p:txBody>
          <a:bodyPr wrap="square" lIns="0" tIns="12700" rIns="0" bIns="0" rtlCol="0" vert="horz">
            <a:spAutoFit/>
          </a:bodyPr>
          <a:lstStyle/>
          <a:p>
            <a:pPr marL="12700">
              <a:lnSpc>
                <a:spcPct val="100000"/>
              </a:lnSpc>
              <a:spcBef>
                <a:spcPts val="100"/>
              </a:spcBef>
            </a:pPr>
            <a:r>
              <a:rPr dirty="0" spc="10"/>
              <a:t>Citizenship </a:t>
            </a:r>
            <a:r>
              <a:rPr dirty="0" spc="100"/>
              <a:t>and</a:t>
            </a:r>
            <a:r>
              <a:rPr dirty="0" spc="-330"/>
              <a:t> </a:t>
            </a:r>
            <a:r>
              <a:rPr dirty="0" spc="75"/>
              <a:t>Residency</a:t>
            </a:r>
          </a:p>
        </p:txBody>
      </p:sp>
      <p:sp>
        <p:nvSpPr>
          <p:cNvPr id="4" name="object 4"/>
          <p:cNvSpPr txBox="1"/>
          <p:nvPr/>
        </p:nvSpPr>
        <p:spPr>
          <a:xfrm>
            <a:off x="5348478" y="5130546"/>
            <a:ext cx="4002404" cy="1569720"/>
          </a:xfrm>
          <a:prstGeom prst="rect">
            <a:avLst/>
          </a:prstGeom>
          <a:solidFill>
            <a:srgbClr val="D4E2EE"/>
          </a:solidFill>
          <a:ln w="28955">
            <a:solidFill>
              <a:srgbClr val="396B96"/>
            </a:solidFill>
          </a:ln>
        </p:spPr>
        <p:txBody>
          <a:bodyPr wrap="square" lIns="0" tIns="78105" rIns="0" bIns="0" rtlCol="0" vert="horz">
            <a:spAutoFit/>
          </a:bodyPr>
          <a:lstStyle/>
          <a:p>
            <a:pPr marL="135890" marR="424180">
              <a:lnSpc>
                <a:spcPct val="100000"/>
              </a:lnSpc>
              <a:spcBef>
                <a:spcPts val="615"/>
              </a:spcBef>
            </a:pPr>
            <a:r>
              <a:rPr dirty="0" sz="1600" spc="-5">
                <a:latin typeface="Source Sans Pro"/>
                <a:cs typeface="Source Sans Pro"/>
              </a:rPr>
              <a:t>Complete the fields by selecting  information from the drop-down menus.</a:t>
            </a:r>
            <a:endParaRPr sz="1600">
              <a:latin typeface="Source Sans Pro"/>
              <a:cs typeface="Source Sans Pro"/>
            </a:endParaRPr>
          </a:p>
          <a:p>
            <a:pPr marL="135890">
              <a:lnSpc>
                <a:spcPct val="100000"/>
              </a:lnSpc>
              <a:spcBef>
                <a:spcPts val="605"/>
              </a:spcBef>
            </a:pPr>
            <a:r>
              <a:rPr dirty="0" sz="1600" spc="-5">
                <a:latin typeface="Source Sans Pro"/>
                <a:cs typeface="Source Sans Pro"/>
              </a:rPr>
              <a:t>Click </a:t>
            </a:r>
            <a:r>
              <a:rPr dirty="0" sz="1600" spc="-5" b="1">
                <a:latin typeface="Source Sans Pro"/>
                <a:cs typeface="Source Sans Pro"/>
              </a:rPr>
              <a:t>Save and Continue to Next</a:t>
            </a:r>
            <a:r>
              <a:rPr dirty="0" sz="1600" spc="5" b="1">
                <a:latin typeface="Source Sans Pro"/>
                <a:cs typeface="Source Sans Pro"/>
              </a:rPr>
              <a:t> </a:t>
            </a:r>
            <a:r>
              <a:rPr dirty="0" sz="1600" b="1">
                <a:latin typeface="Source Sans Pro"/>
                <a:cs typeface="Source Sans Pro"/>
              </a:rPr>
              <a:t>Step</a:t>
            </a:r>
            <a:r>
              <a:rPr dirty="0" sz="1600">
                <a:latin typeface="Source Sans Pro"/>
                <a:cs typeface="Source Sans Pro"/>
              </a:rPr>
              <a:t>.</a:t>
            </a:r>
            <a:endParaRPr sz="1600">
              <a:latin typeface="Source Sans Pro"/>
              <a:cs typeface="Source Sans Pro"/>
            </a:endParaRPr>
          </a:p>
          <a:p>
            <a:pPr marL="135890" marR="232410">
              <a:lnSpc>
                <a:spcPct val="100000"/>
              </a:lnSpc>
              <a:spcBef>
                <a:spcPts val="600"/>
              </a:spcBef>
            </a:pPr>
            <a:r>
              <a:rPr dirty="0" sz="1600" spc="-5" b="1">
                <a:latin typeface="Source Sans Pro"/>
                <a:cs typeface="Source Sans Pro"/>
              </a:rPr>
              <a:t>Note: </a:t>
            </a:r>
            <a:r>
              <a:rPr dirty="0" sz="1600" spc="-5">
                <a:latin typeface="Source Sans Pro"/>
                <a:cs typeface="Source Sans Pro"/>
              </a:rPr>
              <a:t>Documents related to your status in  Canada will be posted here when</a:t>
            </a:r>
            <a:r>
              <a:rPr dirty="0" sz="1600" spc="55">
                <a:latin typeface="Source Sans Pro"/>
                <a:cs typeface="Source Sans Pro"/>
              </a:rPr>
              <a:t> </a:t>
            </a:r>
            <a:r>
              <a:rPr dirty="0" sz="1600" spc="-5">
                <a:latin typeface="Source Sans Pro"/>
                <a:cs typeface="Source Sans Pro"/>
              </a:rPr>
              <a:t>received.</a:t>
            </a:r>
            <a:endParaRPr sz="1600">
              <a:latin typeface="Source Sans Pro"/>
              <a:cs typeface="Source Sans Pro"/>
            </a:endParaRPr>
          </a:p>
        </p:txBody>
      </p:sp>
      <p:sp>
        <p:nvSpPr>
          <p:cNvPr id="5" name="object 5"/>
          <p:cNvSpPr/>
          <p:nvPr/>
        </p:nvSpPr>
        <p:spPr>
          <a:xfrm>
            <a:off x="4247388" y="3633215"/>
            <a:ext cx="2044064" cy="334010"/>
          </a:xfrm>
          <a:custGeom>
            <a:avLst/>
            <a:gdLst/>
            <a:ahLst/>
            <a:cxnLst/>
            <a:rect l="l" t="t" r="r" b="b"/>
            <a:pathLst>
              <a:path w="2044064" h="334010">
                <a:moveTo>
                  <a:pt x="166877" y="0"/>
                </a:moveTo>
                <a:lnTo>
                  <a:pt x="0" y="166878"/>
                </a:lnTo>
                <a:lnTo>
                  <a:pt x="166877" y="333756"/>
                </a:lnTo>
                <a:lnTo>
                  <a:pt x="166877" y="250317"/>
                </a:lnTo>
                <a:lnTo>
                  <a:pt x="2043683" y="250317"/>
                </a:lnTo>
                <a:lnTo>
                  <a:pt x="2043683" y="83439"/>
                </a:lnTo>
                <a:lnTo>
                  <a:pt x="166877" y="83439"/>
                </a:lnTo>
                <a:lnTo>
                  <a:pt x="166877" y="0"/>
                </a:lnTo>
                <a:close/>
              </a:path>
            </a:pathLst>
          </a:custGeom>
          <a:solidFill>
            <a:srgbClr val="396B96"/>
          </a:solidFill>
        </p:spPr>
        <p:txBody>
          <a:bodyPr wrap="square" lIns="0" tIns="0" rIns="0" bIns="0" rtlCol="0"/>
          <a:lstStyle/>
          <a:p/>
        </p:txBody>
      </p:sp>
      <p:sp>
        <p:nvSpPr>
          <p:cNvPr id="6" name="object 6"/>
          <p:cNvSpPr txBox="1"/>
          <p:nvPr/>
        </p:nvSpPr>
        <p:spPr>
          <a:xfrm>
            <a:off x="5348478" y="3536441"/>
            <a:ext cx="6487795" cy="1247140"/>
          </a:xfrm>
          <a:prstGeom prst="rect">
            <a:avLst/>
          </a:prstGeom>
          <a:solidFill>
            <a:srgbClr val="D4E2EE"/>
          </a:solidFill>
          <a:ln w="28955">
            <a:solidFill>
              <a:srgbClr val="396B96"/>
            </a:solidFill>
          </a:ln>
        </p:spPr>
        <p:txBody>
          <a:bodyPr wrap="square" lIns="0" tIns="78740" rIns="0" bIns="0" rtlCol="0" vert="horz">
            <a:spAutoFit/>
          </a:bodyPr>
          <a:lstStyle/>
          <a:p>
            <a:pPr marL="135890" marR="153670">
              <a:lnSpc>
                <a:spcPct val="100000"/>
              </a:lnSpc>
              <a:spcBef>
                <a:spcPts val="620"/>
              </a:spcBef>
            </a:pPr>
            <a:r>
              <a:rPr dirty="0" sz="1600" spc="-5" b="1">
                <a:latin typeface="Source Sans Pro"/>
                <a:cs typeface="Source Sans Pro"/>
              </a:rPr>
              <a:t>Canadian Citizens: </a:t>
            </a:r>
            <a:r>
              <a:rPr dirty="0" sz="1600" spc="-5">
                <a:latin typeface="Source Sans Pro"/>
                <a:cs typeface="Source Sans Pro"/>
              </a:rPr>
              <a:t>Select Yes if you consider yourself to be an Aboriginal  person, that is, a person related to, or descended from, the original  peoples of</a:t>
            </a:r>
            <a:r>
              <a:rPr dirty="0" sz="1600" spc="-15">
                <a:latin typeface="Source Sans Pro"/>
                <a:cs typeface="Source Sans Pro"/>
              </a:rPr>
              <a:t> </a:t>
            </a:r>
            <a:r>
              <a:rPr dirty="0" sz="1600" spc="-5">
                <a:latin typeface="Source Sans Pro"/>
                <a:cs typeface="Source Sans Pro"/>
              </a:rPr>
              <a:t>Canada.</a:t>
            </a:r>
            <a:endParaRPr sz="1600">
              <a:latin typeface="Source Sans Pro"/>
              <a:cs typeface="Source Sans Pro"/>
            </a:endParaRPr>
          </a:p>
          <a:p>
            <a:pPr marL="135890">
              <a:lnSpc>
                <a:spcPct val="100000"/>
              </a:lnSpc>
              <a:spcBef>
                <a:spcPts val="605"/>
              </a:spcBef>
            </a:pPr>
            <a:r>
              <a:rPr dirty="0" sz="1600" spc="-5">
                <a:latin typeface="Source Sans Pro"/>
                <a:cs typeface="Source Sans Pro"/>
              </a:rPr>
              <a:t>Indicate which definition you use to describe your Aboriginal</a:t>
            </a:r>
            <a:r>
              <a:rPr dirty="0" sz="1600" spc="65">
                <a:latin typeface="Source Sans Pro"/>
                <a:cs typeface="Source Sans Pro"/>
              </a:rPr>
              <a:t> </a:t>
            </a:r>
            <a:r>
              <a:rPr dirty="0" sz="1600" spc="-5">
                <a:latin typeface="Source Sans Pro"/>
                <a:cs typeface="Source Sans Pro"/>
              </a:rPr>
              <a:t>Ancestry.</a:t>
            </a:r>
            <a:endParaRPr sz="1600">
              <a:latin typeface="Source Sans Pro"/>
              <a:cs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2198370" cy="513715"/>
          </a:xfrm>
          <a:prstGeom prst="rect"/>
        </p:spPr>
        <p:txBody>
          <a:bodyPr wrap="square" lIns="0" tIns="12700" rIns="0" bIns="0" rtlCol="0" vert="horz">
            <a:spAutoFit/>
          </a:bodyPr>
          <a:lstStyle/>
          <a:p>
            <a:pPr marL="12700">
              <a:lnSpc>
                <a:spcPct val="100000"/>
              </a:lnSpc>
              <a:spcBef>
                <a:spcPts val="100"/>
              </a:spcBef>
            </a:pPr>
            <a:r>
              <a:rPr dirty="0" spc="95"/>
              <a:t>Education</a:t>
            </a:r>
          </a:p>
        </p:txBody>
      </p:sp>
      <p:sp>
        <p:nvSpPr>
          <p:cNvPr id="3" name="object 3"/>
          <p:cNvSpPr/>
          <p:nvPr/>
        </p:nvSpPr>
        <p:spPr>
          <a:xfrm>
            <a:off x="958569" y="1011942"/>
            <a:ext cx="8863637" cy="464646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7840218" y="4854702"/>
            <a:ext cx="3366770" cy="678180"/>
          </a:xfrm>
          <a:prstGeom prst="rect">
            <a:avLst/>
          </a:prstGeom>
          <a:solidFill>
            <a:srgbClr val="D4E2EE"/>
          </a:solidFill>
          <a:ln w="28955">
            <a:solidFill>
              <a:srgbClr val="396B96"/>
            </a:solidFill>
          </a:ln>
        </p:spPr>
        <p:txBody>
          <a:bodyPr wrap="square" lIns="0" tIns="79375" rIns="0" bIns="0" rtlCol="0" vert="horz">
            <a:spAutoFit/>
          </a:bodyPr>
          <a:lstStyle/>
          <a:p>
            <a:pPr marL="137160">
              <a:lnSpc>
                <a:spcPct val="100000"/>
              </a:lnSpc>
              <a:spcBef>
                <a:spcPts val="625"/>
              </a:spcBef>
            </a:pPr>
            <a:r>
              <a:rPr dirty="0" sz="1600" spc="-5">
                <a:latin typeface="Source Sans Pro"/>
                <a:cs typeface="Source Sans Pro"/>
              </a:rPr>
              <a:t>Complete only the sections</a:t>
            </a:r>
            <a:r>
              <a:rPr dirty="0" sz="1600" spc="-10">
                <a:latin typeface="Source Sans Pro"/>
                <a:cs typeface="Source Sans Pro"/>
              </a:rPr>
              <a:t> </a:t>
            </a:r>
            <a:r>
              <a:rPr dirty="0" sz="1600" spc="-5">
                <a:latin typeface="Source Sans Pro"/>
                <a:cs typeface="Source Sans Pro"/>
              </a:rPr>
              <a:t>that</a:t>
            </a:r>
            <a:endParaRPr sz="1600">
              <a:latin typeface="Source Sans Pro"/>
              <a:cs typeface="Source Sans Pro"/>
            </a:endParaRPr>
          </a:p>
          <a:p>
            <a:pPr marL="137160">
              <a:lnSpc>
                <a:spcPct val="100000"/>
              </a:lnSpc>
            </a:pPr>
            <a:r>
              <a:rPr dirty="0" sz="1600" spc="-5">
                <a:latin typeface="Source Sans Pro"/>
                <a:cs typeface="Source Sans Pro"/>
              </a:rPr>
              <a:t>apply to your education</a:t>
            </a:r>
            <a:r>
              <a:rPr dirty="0" sz="1600" spc="30">
                <a:latin typeface="Source Sans Pro"/>
                <a:cs typeface="Source Sans Pro"/>
              </a:rPr>
              <a:t> </a:t>
            </a:r>
            <a:r>
              <a:rPr dirty="0" sz="1600" spc="-5">
                <a:latin typeface="Source Sans Pro"/>
                <a:cs typeface="Source Sans Pro"/>
              </a:rPr>
              <a:t>experience.</a:t>
            </a:r>
            <a:endParaRPr sz="1600">
              <a:latin typeface="Source Sans Pro"/>
              <a:cs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75003"/>
            <a:ext cx="10058400" cy="5512308"/>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8786621" y="3592829"/>
            <a:ext cx="2217420" cy="676910"/>
          </a:xfrm>
          <a:prstGeom prst="rect">
            <a:avLst/>
          </a:prstGeom>
          <a:solidFill>
            <a:srgbClr val="D4E2EE"/>
          </a:solidFill>
          <a:ln w="28955">
            <a:solidFill>
              <a:srgbClr val="396B96"/>
            </a:solidFill>
          </a:ln>
        </p:spPr>
        <p:txBody>
          <a:bodyPr wrap="square" lIns="0" tIns="78740" rIns="0" bIns="0" rtlCol="0" vert="horz">
            <a:spAutoFit/>
          </a:bodyPr>
          <a:lstStyle/>
          <a:p>
            <a:pPr marL="137795" marR="135255">
              <a:lnSpc>
                <a:spcPct val="100000"/>
              </a:lnSpc>
              <a:spcBef>
                <a:spcPts val="620"/>
              </a:spcBef>
            </a:pPr>
            <a:r>
              <a:rPr dirty="0" sz="1600" spc="-5">
                <a:latin typeface="Source Sans Pro"/>
                <a:cs typeface="Source Sans Pro"/>
              </a:rPr>
              <a:t>Click any college</a:t>
            </a:r>
            <a:r>
              <a:rPr dirty="0" sz="1600" spc="-35">
                <a:latin typeface="Source Sans Pro"/>
                <a:cs typeface="Source Sans Pro"/>
              </a:rPr>
              <a:t> </a:t>
            </a:r>
            <a:r>
              <a:rPr dirty="0" sz="1600" spc="-5">
                <a:latin typeface="Source Sans Pro"/>
                <a:cs typeface="Source Sans Pro"/>
              </a:rPr>
              <a:t>name  to start</a:t>
            </a:r>
            <a:r>
              <a:rPr dirty="0" sz="1600" spc="-15">
                <a:latin typeface="Source Sans Pro"/>
                <a:cs typeface="Source Sans Pro"/>
              </a:rPr>
              <a:t> </a:t>
            </a:r>
            <a:r>
              <a:rPr dirty="0" sz="1600" spc="-5">
                <a:latin typeface="Source Sans Pro"/>
                <a:cs typeface="Source Sans Pro"/>
              </a:rPr>
              <a:t>exploring.</a:t>
            </a:r>
            <a:endParaRPr sz="1600">
              <a:latin typeface="Source Sans Pro"/>
              <a:cs typeface="Source Sans Pro"/>
            </a:endParaRPr>
          </a:p>
        </p:txBody>
      </p:sp>
      <p:sp>
        <p:nvSpPr>
          <p:cNvPr id="4" name="object 4"/>
          <p:cNvSpPr txBox="1">
            <a:spLocks noGrp="1"/>
          </p:cNvSpPr>
          <p:nvPr>
            <p:ph type="title"/>
          </p:nvPr>
        </p:nvSpPr>
        <p:spPr>
          <a:xfrm>
            <a:off x="439927" y="242062"/>
            <a:ext cx="3578225" cy="793750"/>
          </a:xfrm>
          <a:prstGeom prst="rect"/>
        </p:spPr>
        <p:txBody>
          <a:bodyPr wrap="square" lIns="0" tIns="12700" rIns="0" bIns="0" rtlCol="0" vert="horz">
            <a:spAutoFit/>
          </a:bodyPr>
          <a:lstStyle/>
          <a:p>
            <a:pPr marL="12700">
              <a:lnSpc>
                <a:spcPct val="100000"/>
              </a:lnSpc>
              <a:spcBef>
                <a:spcPts val="100"/>
              </a:spcBef>
            </a:pPr>
            <a:r>
              <a:rPr dirty="0" spc="55"/>
              <a:t>Explore</a:t>
            </a:r>
            <a:r>
              <a:rPr dirty="0" spc="-195"/>
              <a:t> </a:t>
            </a:r>
            <a:r>
              <a:rPr dirty="0" spc="30"/>
              <a:t>Colleges</a:t>
            </a:r>
          </a:p>
          <a:p>
            <a:pPr marL="12700">
              <a:lnSpc>
                <a:spcPct val="100000"/>
              </a:lnSpc>
              <a:spcBef>
                <a:spcPts val="45"/>
              </a:spcBef>
            </a:pPr>
            <a:r>
              <a:rPr dirty="0" sz="1800" b="0">
                <a:solidFill>
                  <a:srgbClr val="000000"/>
                </a:solidFill>
                <a:latin typeface="Source Sans Pro"/>
                <a:cs typeface="Source Sans Pro"/>
              </a:rPr>
              <a:t>Go to </a:t>
            </a:r>
            <a:r>
              <a:rPr dirty="0" sz="1800" spc="-5" b="0">
                <a:solidFill>
                  <a:srgbClr val="000000"/>
                </a:solidFill>
                <a:latin typeface="Source Sans Pro"/>
                <a:cs typeface="Source Sans Pro"/>
              </a:rPr>
              <a:t>ontariocolleges.ca/colleges</a:t>
            </a:r>
            <a:endParaRPr sz="1800">
              <a:latin typeface="Source Sans Pro"/>
              <a:cs typeface="Source Sans Pr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4290" y="1138419"/>
            <a:ext cx="9812194" cy="5621307"/>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384291" y="4706111"/>
            <a:ext cx="1851660" cy="334010"/>
          </a:xfrm>
          <a:custGeom>
            <a:avLst/>
            <a:gdLst/>
            <a:ahLst/>
            <a:cxnLst/>
            <a:rect l="l" t="t" r="r" b="b"/>
            <a:pathLst>
              <a:path w="1851659" h="334010">
                <a:moveTo>
                  <a:pt x="166878" y="0"/>
                </a:moveTo>
                <a:lnTo>
                  <a:pt x="0" y="166878"/>
                </a:lnTo>
                <a:lnTo>
                  <a:pt x="166878" y="333756"/>
                </a:lnTo>
                <a:lnTo>
                  <a:pt x="166878" y="250317"/>
                </a:lnTo>
                <a:lnTo>
                  <a:pt x="1851660" y="250317"/>
                </a:lnTo>
                <a:lnTo>
                  <a:pt x="1851660" y="83439"/>
                </a:lnTo>
                <a:lnTo>
                  <a:pt x="166878" y="83439"/>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5982461" y="4527041"/>
            <a:ext cx="3589020" cy="67691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b="1">
                <a:latin typeface="Source Sans Pro"/>
                <a:cs typeface="Source Sans Pro"/>
              </a:rPr>
              <a:t>All</a:t>
            </a:r>
            <a:r>
              <a:rPr dirty="0" sz="1600" spc="5" b="1">
                <a:latin typeface="Source Sans Pro"/>
                <a:cs typeface="Source Sans Pro"/>
              </a:rPr>
              <a:t> </a:t>
            </a:r>
            <a:r>
              <a:rPr dirty="0" sz="1600" spc="-5" b="1">
                <a:latin typeface="Source Sans Pro"/>
                <a:cs typeface="Source Sans Pro"/>
              </a:rPr>
              <a:t>Applicants:</a:t>
            </a:r>
            <a:endParaRPr sz="1600">
              <a:latin typeface="Source Sans Pro"/>
              <a:cs typeface="Source Sans Pro"/>
            </a:endParaRPr>
          </a:p>
          <a:p>
            <a:pPr marL="137160">
              <a:lnSpc>
                <a:spcPct val="100000"/>
              </a:lnSpc>
              <a:spcBef>
                <a:spcPts val="5"/>
              </a:spcBef>
            </a:pPr>
            <a:r>
              <a:rPr dirty="0" sz="1600" spc="-5">
                <a:latin typeface="Source Sans Pro"/>
                <a:cs typeface="Source Sans Pro"/>
              </a:rPr>
              <a:t>Enter the date you started high</a:t>
            </a:r>
            <a:r>
              <a:rPr dirty="0" sz="1600" spc="35">
                <a:latin typeface="Source Sans Pro"/>
                <a:cs typeface="Source Sans Pro"/>
              </a:rPr>
              <a:t> </a:t>
            </a:r>
            <a:r>
              <a:rPr dirty="0" sz="1600" spc="-5">
                <a:latin typeface="Source Sans Pro"/>
                <a:cs typeface="Source Sans Pro"/>
              </a:rPr>
              <a:t>school.</a:t>
            </a:r>
            <a:endParaRPr sz="1600">
              <a:latin typeface="Source Sans Pro"/>
              <a:cs typeface="Source Sans Pro"/>
            </a:endParaRPr>
          </a:p>
        </p:txBody>
      </p:sp>
      <p:sp>
        <p:nvSpPr>
          <p:cNvPr id="5" name="object 5"/>
          <p:cNvSpPr/>
          <p:nvPr/>
        </p:nvSpPr>
        <p:spPr>
          <a:xfrm>
            <a:off x="5384291" y="5480303"/>
            <a:ext cx="1851660" cy="334010"/>
          </a:xfrm>
          <a:custGeom>
            <a:avLst/>
            <a:gdLst/>
            <a:ahLst/>
            <a:cxnLst/>
            <a:rect l="l" t="t" r="r" b="b"/>
            <a:pathLst>
              <a:path w="1851659" h="334010">
                <a:moveTo>
                  <a:pt x="166878" y="0"/>
                </a:moveTo>
                <a:lnTo>
                  <a:pt x="0" y="166878"/>
                </a:lnTo>
                <a:lnTo>
                  <a:pt x="166878" y="333756"/>
                </a:lnTo>
                <a:lnTo>
                  <a:pt x="166878" y="250317"/>
                </a:lnTo>
                <a:lnTo>
                  <a:pt x="1851660" y="250317"/>
                </a:lnTo>
                <a:lnTo>
                  <a:pt x="1851660" y="83439"/>
                </a:lnTo>
                <a:lnTo>
                  <a:pt x="166878" y="83439"/>
                </a:lnTo>
                <a:lnTo>
                  <a:pt x="166878" y="0"/>
                </a:lnTo>
                <a:close/>
              </a:path>
            </a:pathLst>
          </a:custGeom>
          <a:solidFill>
            <a:srgbClr val="396B96"/>
          </a:solidFill>
        </p:spPr>
        <p:txBody>
          <a:bodyPr wrap="square" lIns="0" tIns="0" rIns="0" bIns="0" rtlCol="0"/>
          <a:lstStyle/>
          <a:p/>
        </p:txBody>
      </p:sp>
      <p:sp>
        <p:nvSpPr>
          <p:cNvPr id="6" name="object 6"/>
          <p:cNvSpPr txBox="1"/>
          <p:nvPr/>
        </p:nvSpPr>
        <p:spPr>
          <a:xfrm>
            <a:off x="5982461" y="5386578"/>
            <a:ext cx="4320540" cy="678180"/>
          </a:xfrm>
          <a:prstGeom prst="rect">
            <a:avLst/>
          </a:prstGeom>
          <a:solidFill>
            <a:srgbClr val="D4E2EE"/>
          </a:solidFill>
          <a:ln w="28955">
            <a:solidFill>
              <a:srgbClr val="396B96"/>
            </a:solidFill>
          </a:ln>
        </p:spPr>
        <p:txBody>
          <a:bodyPr wrap="square" lIns="0" tIns="79375" rIns="0" bIns="0" rtlCol="0" vert="horz">
            <a:spAutoFit/>
          </a:bodyPr>
          <a:lstStyle/>
          <a:p>
            <a:pPr marL="137160">
              <a:lnSpc>
                <a:spcPct val="100000"/>
              </a:lnSpc>
              <a:spcBef>
                <a:spcPts val="625"/>
              </a:spcBef>
            </a:pPr>
            <a:r>
              <a:rPr dirty="0" sz="1600" spc="-5" b="1">
                <a:latin typeface="Source Sans Pro"/>
                <a:cs typeface="Source Sans Pro"/>
              </a:rPr>
              <a:t>Graduates / Former</a:t>
            </a:r>
            <a:r>
              <a:rPr dirty="0" sz="1600" spc="20" b="1">
                <a:latin typeface="Source Sans Pro"/>
                <a:cs typeface="Source Sans Pro"/>
              </a:rPr>
              <a:t> </a:t>
            </a:r>
            <a:r>
              <a:rPr dirty="0" sz="1600" spc="-5" b="1">
                <a:latin typeface="Source Sans Pro"/>
                <a:cs typeface="Source Sans Pro"/>
              </a:rPr>
              <a:t>Students:</a:t>
            </a:r>
            <a:endParaRPr sz="1600">
              <a:latin typeface="Source Sans Pro"/>
              <a:cs typeface="Source Sans Pro"/>
            </a:endParaRPr>
          </a:p>
          <a:p>
            <a:pPr marL="137160">
              <a:lnSpc>
                <a:spcPct val="100000"/>
              </a:lnSpc>
            </a:pPr>
            <a:r>
              <a:rPr dirty="0" sz="1600" spc="-5">
                <a:latin typeface="Source Sans Pro"/>
                <a:cs typeface="Source Sans Pro"/>
              </a:rPr>
              <a:t>Enter the date you completed / left high</a:t>
            </a:r>
            <a:r>
              <a:rPr dirty="0" sz="1600" spc="35">
                <a:latin typeface="Source Sans Pro"/>
                <a:cs typeface="Source Sans Pro"/>
              </a:rPr>
              <a:t> </a:t>
            </a:r>
            <a:r>
              <a:rPr dirty="0" sz="1600" spc="-5">
                <a:latin typeface="Source Sans Pro"/>
                <a:cs typeface="Source Sans Pro"/>
              </a:rPr>
              <a:t>school.</a:t>
            </a:r>
            <a:endParaRPr sz="1600">
              <a:latin typeface="Source Sans Pro"/>
              <a:cs typeface="Source Sans Pro"/>
            </a:endParaRPr>
          </a:p>
        </p:txBody>
      </p:sp>
      <p:sp>
        <p:nvSpPr>
          <p:cNvPr id="7" name="object 7"/>
          <p:cNvSpPr/>
          <p:nvPr/>
        </p:nvSpPr>
        <p:spPr>
          <a:xfrm>
            <a:off x="1584960" y="6146291"/>
            <a:ext cx="1470660" cy="335280"/>
          </a:xfrm>
          <a:custGeom>
            <a:avLst/>
            <a:gdLst/>
            <a:ahLst/>
            <a:cxnLst/>
            <a:rect l="l" t="t" r="r" b="b"/>
            <a:pathLst>
              <a:path w="1470660" h="335279">
                <a:moveTo>
                  <a:pt x="1303020" y="0"/>
                </a:moveTo>
                <a:lnTo>
                  <a:pt x="1303020" y="83820"/>
                </a:lnTo>
                <a:lnTo>
                  <a:pt x="0" y="83820"/>
                </a:lnTo>
                <a:lnTo>
                  <a:pt x="0" y="251460"/>
                </a:lnTo>
                <a:lnTo>
                  <a:pt x="1303020" y="251460"/>
                </a:lnTo>
                <a:lnTo>
                  <a:pt x="1303020" y="335280"/>
                </a:lnTo>
                <a:lnTo>
                  <a:pt x="1470660" y="167640"/>
                </a:lnTo>
                <a:lnTo>
                  <a:pt x="1303020" y="0"/>
                </a:lnTo>
                <a:close/>
              </a:path>
            </a:pathLst>
          </a:custGeom>
          <a:solidFill>
            <a:srgbClr val="396B96"/>
          </a:solidFill>
        </p:spPr>
        <p:txBody>
          <a:bodyPr wrap="square" lIns="0" tIns="0" rIns="0" bIns="0" rtlCol="0"/>
          <a:lstStyle/>
          <a:p/>
        </p:txBody>
      </p:sp>
      <p:sp>
        <p:nvSpPr>
          <p:cNvPr id="8" name="object 8"/>
          <p:cNvSpPr txBox="1"/>
          <p:nvPr/>
        </p:nvSpPr>
        <p:spPr>
          <a:xfrm>
            <a:off x="392429" y="5836158"/>
            <a:ext cx="2170430" cy="676910"/>
          </a:xfrm>
          <a:prstGeom prst="rect">
            <a:avLst/>
          </a:prstGeom>
          <a:solidFill>
            <a:srgbClr val="D4E2EE"/>
          </a:solidFill>
          <a:ln w="28955">
            <a:solidFill>
              <a:srgbClr val="396B96"/>
            </a:solidFill>
          </a:ln>
        </p:spPr>
        <p:txBody>
          <a:bodyPr wrap="square" lIns="0" tIns="78740" rIns="0" bIns="0" rtlCol="0" vert="horz">
            <a:spAutoFit/>
          </a:bodyPr>
          <a:lstStyle/>
          <a:p>
            <a:pPr marL="136525">
              <a:lnSpc>
                <a:spcPct val="100000"/>
              </a:lnSpc>
              <a:spcBef>
                <a:spcPts val="620"/>
              </a:spcBef>
            </a:pPr>
            <a:r>
              <a:rPr dirty="0" sz="1600" spc="-5" b="1">
                <a:latin typeface="Source Sans Pro"/>
                <a:cs typeface="Source Sans Pro"/>
              </a:rPr>
              <a:t>Current</a:t>
            </a:r>
            <a:r>
              <a:rPr dirty="0" sz="1600" b="1">
                <a:latin typeface="Source Sans Pro"/>
                <a:cs typeface="Source Sans Pro"/>
              </a:rPr>
              <a:t> </a:t>
            </a:r>
            <a:r>
              <a:rPr dirty="0" sz="1600" spc="-5" b="1">
                <a:latin typeface="Source Sans Pro"/>
                <a:cs typeface="Source Sans Pro"/>
              </a:rPr>
              <a:t>Students:</a:t>
            </a:r>
            <a:endParaRPr sz="1600">
              <a:latin typeface="Source Sans Pro"/>
              <a:cs typeface="Source Sans Pro"/>
            </a:endParaRPr>
          </a:p>
          <a:p>
            <a:pPr marL="136525">
              <a:lnSpc>
                <a:spcPct val="100000"/>
              </a:lnSpc>
            </a:pPr>
            <a:r>
              <a:rPr dirty="0" sz="1600" spc="-5">
                <a:latin typeface="Source Sans Pro"/>
                <a:cs typeface="Source Sans Pro"/>
              </a:rPr>
              <a:t>Click the radio</a:t>
            </a:r>
            <a:r>
              <a:rPr dirty="0" sz="1600" spc="-25">
                <a:latin typeface="Source Sans Pro"/>
                <a:cs typeface="Source Sans Pro"/>
              </a:rPr>
              <a:t> </a:t>
            </a:r>
            <a:r>
              <a:rPr dirty="0" sz="1600" spc="-5">
                <a:latin typeface="Source Sans Pro"/>
                <a:cs typeface="Source Sans Pro"/>
              </a:rPr>
              <a:t>button.</a:t>
            </a:r>
            <a:endParaRPr sz="1600">
              <a:latin typeface="Source Sans Pro"/>
              <a:cs typeface="Source Sans Pro"/>
            </a:endParaRPr>
          </a:p>
        </p:txBody>
      </p:sp>
      <p:sp>
        <p:nvSpPr>
          <p:cNvPr id="9" name="object 9"/>
          <p:cNvSpPr/>
          <p:nvPr/>
        </p:nvSpPr>
        <p:spPr>
          <a:xfrm>
            <a:off x="5439726" y="3944682"/>
            <a:ext cx="1373505" cy="334010"/>
          </a:xfrm>
          <a:custGeom>
            <a:avLst/>
            <a:gdLst/>
            <a:ahLst/>
            <a:cxnLst/>
            <a:rect l="l" t="t" r="r" b="b"/>
            <a:pathLst>
              <a:path w="1373504" h="334010">
                <a:moveTo>
                  <a:pt x="166878" y="0"/>
                </a:moveTo>
                <a:lnTo>
                  <a:pt x="0" y="166878"/>
                </a:lnTo>
                <a:lnTo>
                  <a:pt x="166878" y="333756"/>
                </a:lnTo>
                <a:lnTo>
                  <a:pt x="166878" y="250317"/>
                </a:lnTo>
                <a:lnTo>
                  <a:pt x="1373124" y="250317"/>
                </a:lnTo>
                <a:lnTo>
                  <a:pt x="1373124" y="83439"/>
                </a:lnTo>
                <a:lnTo>
                  <a:pt x="166878" y="83439"/>
                </a:lnTo>
                <a:lnTo>
                  <a:pt x="166878" y="0"/>
                </a:lnTo>
                <a:close/>
              </a:path>
            </a:pathLst>
          </a:custGeom>
          <a:solidFill>
            <a:srgbClr val="396B96"/>
          </a:solidFill>
        </p:spPr>
        <p:txBody>
          <a:bodyPr wrap="square" lIns="0" tIns="0" rIns="0" bIns="0" rtlCol="0"/>
          <a:lstStyle/>
          <a:p/>
        </p:txBody>
      </p:sp>
      <p:sp>
        <p:nvSpPr>
          <p:cNvPr id="10" name="object 10"/>
          <p:cNvSpPr txBox="1"/>
          <p:nvPr/>
        </p:nvSpPr>
        <p:spPr>
          <a:xfrm>
            <a:off x="6037896" y="3727512"/>
            <a:ext cx="5149850" cy="67691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b="1">
                <a:latin typeface="Source Sans Pro"/>
                <a:cs typeface="Source Sans Pro"/>
              </a:rPr>
              <a:t>Ontario High School</a:t>
            </a:r>
            <a:r>
              <a:rPr dirty="0" sz="1600" spc="15" b="1">
                <a:latin typeface="Source Sans Pro"/>
                <a:cs typeface="Source Sans Pro"/>
              </a:rPr>
              <a:t> </a:t>
            </a:r>
            <a:r>
              <a:rPr dirty="0" sz="1600" spc="-5" b="1">
                <a:latin typeface="Source Sans Pro"/>
                <a:cs typeface="Source Sans Pro"/>
              </a:rPr>
              <a:t>Students:</a:t>
            </a:r>
            <a:endParaRPr sz="1600">
              <a:latin typeface="Source Sans Pro"/>
              <a:cs typeface="Source Sans Pro"/>
            </a:endParaRPr>
          </a:p>
          <a:p>
            <a:pPr marL="137160">
              <a:lnSpc>
                <a:spcPct val="100000"/>
              </a:lnSpc>
            </a:pPr>
            <a:r>
              <a:rPr dirty="0" sz="1600" spc="-5">
                <a:latin typeface="Source Sans Pro"/>
                <a:cs typeface="Source Sans Pro"/>
              </a:rPr>
              <a:t>Begin typing your school name and select it from </a:t>
            </a:r>
            <a:r>
              <a:rPr dirty="0" sz="1600" spc="-10">
                <a:latin typeface="Source Sans Pro"/>
                <a:cs typeface="Source Sans Pro"/>
              </a:rPr>
              <a:t>the</a:t>
            </a:r>
            <a:r>
              <a:rPr dirty="0" sz="1600" spc="85">
                <a:latin typeface="Source Sans Pro"/>
                <a:cs typeface="Source Sans Pro"/>
              </a:rPr>
              <a:t> </a:t>
            </a:r>
            <a:r>
              <a:rPr dirty="0" sz="1600" spc="-5">
                <a:latin typeface="Source Sans Pro"/>
                <a:cs typeface="Source Sans Pro"/>
              </a:rPr>
              <a:t>list.</a:t>
            </a:r>
            <a:endParaRPr sz="1600">
              <a:latin typeface="Source Sans Pro"/>
              <a:cs typeface="Source Sans Pro"/>
            </a:endParaRPr>
          </a:p>
        </p:txBody>
      </p:sp>
      <p:sp>
        <p:nvSpPr>
          <p:cNvPr id="11" name="object 11"/>
          <p:cNvSpPr txBox="1">
            <a:spLocks noGrp="1"/>
          </p:cNvSpPr>
          <p:nvPr>
            <p:ph type="title"/>
          </p:nvPr>
        </p:nvSpPr>
        <p:spPr>
          <a:xfrm>
            <a:off x="439927" y="255270"/>
            <a:ext cx="3041650" cy="831215"/>
          </a:xfrm>
          <a:prstGeom prst="rect"/>
        </p:spPr>
        <p:txBody>
          <a:bodyPr wrap="square" lIns="0" tIns="12700" rIns="0" bIns="0" rtlCol="0" vert="horz">
            <a:spAutoFit/>
          </a:bodyPr>
          <a:lstStyle/>
          <a:p>
            <a:pPr marL="12700">
              <a:lnSpc>
                <a:spcPct val="100000"/>
              </a:lnSpc>
              <a:spcBef>
                <a:spcPts val="100"/>
              </a:spcBef>
            </a:pPr>
            <a:r>
              <a:rPr dirty="0" spc="95"/>
              <a:t>Education</a:t>
            </a:r>
          </a:p>
          <a:p>
            <a:pPr marL="12700">
              <a:lnSpc>
                <a:spcPct val="100000"/>
              </a:lnSpc>
              <a:spcBef>
                <a:spcPts val="100"/>
              </a:spcBef>
            </a:pPr>
            <a:r>
              <a:rPr dirty="0" sz="2000" b="1">
                <a:solidFill>
                  <a:srgbClr val="000000"/>
                </a:solidFill>
                <a:latin typeface="Source Sans Pro"/>
                <a:cs typeface="Source Sans Pro"/>
              </a:rPr>
              <a:t>Add High School</a:t>
            </a:r>
            <a:r>
              <a:rPr dirty="0" sz="2000" spc="-90" b="0">
                <a:solidFill>
                  <a:srgbClr val="000000"/>
                </a:solidFill>
                <a:latin typeface="Source Sans Pro"/>
                <a:cs typeface="Source Sans Pro"/>
              </a:rPr>
              <a:t> </a:t>
            </a:r>
            <a:r>
              <a:rPr dirty="0" sz="2000" b="1">
                <a:solidFill>
                  <a:srgbClr val="000000"/>
                </a:solidFill>
                <a:latin typeface="Source Sans Pro"/>
                <a:cs typeface="Source Sans Pro"/>
              </a:rPr>
              <a:t>Education</a:t>
            </a:r>
            <a:endParaRPr sz="2000">
              <a:latin typeface="Source Sans Pro"/>
              <a:cs typeface="Source Sans Pr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427" y="1202094"/>
            <a:ext cx="6758003" cy="5539067"/>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680709" y="3626358"/>
            <a:ext cx="5842000" cy="1645920"/>
          </a:xfrm>
          <a:prstGeom prst="rect">
            <a:avLst/>
          </a:prstGeom>
          <a:solidFill>
            <a:srgbClr val="D4E2EE"/>
          </a:solidFill>
          <a:ln w="28955">
            <a:solidFill>
              <a:srgbClr val="396B96"/>
            </a:solidFill>
          </a:ln>
        </p:spPr>
        <p:txBody>
          <a:bodyPr wrap="square" lIns="0" tIns="78740" rIns="0" bIns="0" rtlCol="0" vert="horz">
            <a:spAutoFit/>
          </a:bodyPr>
          <a:lstStyle/>
          <a:p>
            <a:pPr marL="137160" marR="324485">
              <a:lnSpc>
                <a:spcPct val="100000"/>
              </a:lnSpc>
              <a:spcBef>
                <a:spcPts val="620"/>
              </a:spcBef>
            </a:pPr>
            <a:r>
              <a:rPr dirty="0" sz="1600" spc="-5">
                <a:latin typeface="Source Sans Pro"/>
                <a:cs typeface="Source Sans Pro"/>
              </a:rPr>
              <a:t>To allow us to match your grades to your application, your </a:t>
            </a:r>
            <a:r>
              <a:rPr dirty="0" sz="1600" spc="-5" b="1">
                <a:latin typeface="Source Sans Pro"/>
                <a:cs typeface="Source Sans Pro"/>
              </a:rPr>
              <a:t>OEN  number </a:t>
            </a:r>
            <a:r>
              <a:rPr dirty="0" sz="1600" spc="-5">
                <a:latin typeface="Source Sans Pro"/>
                <a:cs typeface="Source Sans Pro"/>
              </a:rPr>
              <a:t>and </a:t>
            </a:r>
            <a:r>
              <a:rPr dirty="0" sz="1600" spc="-5" b="1">
                <a:latin typeface="Source Sans Pro"/>
                <a:cs typeface="Source Sans Pro"/>
              </a:rPr>
              <a:t>Student Number must be</a:t>
            </a:r>
            <a:r>
              <a:rPr dirty="0" sz="1600" spc="65" b="1">
                <a:latin typeface="Source Sans Pro"/>
                <a:cs typeface="Source Sans Pro"/>
              </a:rPr>
              <a:t> </a:t>
            </a:r>
            <a:r>
              <a:rPr dirty="0" sz="1600" spc="-5" b="1">
                <a:latin typeface="Source Sans Pro"/>
                <a:cs typeface="Source Sans Pro"/>
              </a:rPr>
              <a:t>accurate</a:t>
            </a:r>
            <a:r>
              <a:rPr dirty="0" sz="1600" spc="-5">
                <a:latin typeface="Source Sans Pro"/>
                <a:cs typeface="Source Sans Pro"/>
              </a:rPr>
              <a:t>.</a:t>
            </a:r>
            <a:endParaRPr sz="1600">
              <a:latin typeface="Source Sans Pro"/>
              <a:cs typeface="Source Sans Pro"/>
            </a:endParaRPr>
          </a:p>
          <a:p>
            <a:pPr marL="137160">
              <a:lnSpc>
                <a:spcPct val="100000"/>
              </a:lnSpc>
              <a:spcBef>
                <a:spcPts val="600"/>
              </a:spcBef>
            </a:pPr>
            <a:r>
              <a:rPr dirty="0" sz="1600" spc="-5" b="1">
                <a:latin typeface="Source Sans Pro"/>
                <a:cs typeface="Source Sans Pro"/>
              </a:rPr>
              <a:t>Graduates / Former Ontario High School Students</a:t>
            </a:r>
            <a:r>
              <a:rPr dirty="0" sz="1600" spc="70" b="1">
                <a:latin typeface="Source Sans Pro"/>
                <a:cs typeface="Source Sans Pro"/>
              </a:rPr>
              <a:t> </a:t>
            </a:r>
            <a:r>
              <a:rPr dirty="0" sz="1600" spc="-5" b="1">
                <a:latin typeface="Source Sans Pro"/>
                <a:cs typeface="Source Sans Pro"/>
              </a:rPr>
              <a:t>Only:</a:t>
            </a:r>
            <a:endParaRPr sz="1600">
              <a:latin typeface="Source Sans Pro"/>
              <a:cs typeface="Source Sans Pro"/>
            </a:endParaRPr>
          </a:p>
          <a:p>
            <a:pPr marL="137160" marR="200660">
              <a:lnSpc>
                <a:spcPct val="131200"/>
              </a:lnSpc>
              <a:spcBef>
                <a:spcPts val="5"/>
              </a:spcBef>
            </a:pPr>
            <a:r>
              <a:rPr dirty="0" sz="1600" spc="-5">
                <a:latin typeface="Source Sans Pro"/>
                <a:cs typeface="Source Sans Pro"/>
              </a:rPr>
              <a:t>Your </a:t>
            </a:r>
            <a:r>
              <a:rPr dirty="0" sz="1600" spc="-5" b="1">
                <a:latin typeface="Source Sans Pro"/>
                <a:cs typeface="Source Sans Pro"/>
              </a:rPr>
              <a:t>First / Last Name on School Record </a:t>
            </a:r>
            <a:r>
              <a:rPr dirty="0" sz="1600" spc="-5">
                <a:latin typeface="Source Sans Pro"/>
                <a:cs typeface="Source Sans Pro"/>
              </a:rPr>
              <a:t>must also be accurate.  Click </a:t>
            </a:r>
            <a:r>
              <a:rPr dirty="0" sz="1600" spc="-5" b="1">
                <a:latin typeface="Source Sans Pro"/>
                <a:cs typeface="Source Sans Pro"/>
              </a:rPr>
              <a:t>Save </a:t>
            </a:r>
            <a:r>
              <a:rPr dirty="0" sz="1600" spc="-5">
                <a:latin typeface="Source Sans Pro"/>
                <a:cs typeface="Source Sans Pro"/>
              </a:rPr>
              <a:t>when</a:t>
            </a:r>
            <a:r>
              <a:rPr dirty="0" sz="1600">
                <a:latin typeface="Source Sans Pro"/>
                <a:cs typeface="Source Sans Pro"/>
              </a:rPr>
              <a:t> </a:t>
            </a:r>
            <a:r>
              <a:rPr dirty="0" sz="1600" spc="-5">
                <a:latin typeface="Source Sans Pro"/>
                <a:cs typeface="Source Sans Pro"/>
              </a:rPr>
              <a:t>done.</a:t>
            </a:r>
            <a:endParaRPr sz="1600">
              <a:latin typeface="Source Sans Pro"/>
              <a:cs typeface="Source Sans Pro"/>
            </a:endParaRPr>
          </a:p>
        </p:txBody>
      </p:sp>
      <p:sp>
        <p:nvSpPr>
          <p:cNvPr id="4" name="object 4"/>
          <p:cNvSpPr txBox="1"/>
          <p:nvPr/>
        </p:nvSpPr>
        <p:spPr>
          <a:xfrm>
            <a:off x="5680709" y="1256538"/>
            <a:ext cx="4391025" cy="1492250"/>
          </a:xfrm>
          <a:prstGeom prst="rect">
            <a:avLst/>
          </a:prstGeom>
          <a:solidFill>
            <a:srgbClr val="D4E2EE"/>
          </a:solidFill>
          <a:ln w="28955">
            <a:solidFill>
              <a:srgbClr val="396B96"/>
            </a:solidFill>
          </a:ln>
        </p:spPr>
        <p:txBody>
          <a:bodyPr wrap="square" lIns="0" tIns="77470" rIns="0" bIns="0" rtlCol="0" vert="horz">
            <a:spAutoFit/>
          </a:bodyPr>
          <a:lstStyle/>
          <a:p>
            <a:pPr marL="137160">
              <a:lnSpc>
                <a:spcPct val="100000"/>
              </a:lnSpc>
              <a:spcBef>
                <a:spcPts val="610"/>
              </a:spcBef>
            </a:pPr>
            <a:r>
              <a:rPr dirty="0" sz="1600" spc="-5" b="1">
                <a:latin typeface="Source Sans Pro"/>
                <a:cs typeface="Source Sans Pro"/>
              </a:rPr>
              <a:t>Current Ontario High School Students</a:t>
            </a:r>
            <a:r>
              <a:rPr dirty="0" sz="1600" spc="35" b="1">
                <a:latin typeface="Source Sans Pro"/>
                <a:cs typeface="Source Sans Pro"/>
              </a:rPr>
              <a:t> </a:t>
            </a:r>
            <a:r>
              <a:rPr dirty="0" sz="1600" spc="-5" b="1">
                <a:latin typeface="Source Sans Pro"/>
                <a:cs typeface="Source Sans Pro"/>
              </a:rPr>
              <a:t>Only:</a:t>
            </a:r>
            <a:endParaRPr sz="1600">
              <a:latin typeface="Source Sans Pro"/>
              <a:cs typeface="Source Sans Pro"/>
            </a:endParaRPr>
          </a:p>
          <a:p>
            <a:pPr marL="137160" marR="146685">
              <a:lnSpc>
                <a:spcPct val="100000"/>
              </a:lnSpc>
              <a:spcBef>
                <a:spcPts val="600"/>
              </a:spcBef>
            </a:pPr>
            <a:r>
              <a:rPr dirty="0" sz="1600" spc="-5">
                <a:latin typeface="Source Sans Pro"/>
                <a:cs typeface="Source Sans Pro"/>
              </a:rPr>
              <a:t>Most high schools automatically forward your  grades to ontariocolleges.ca. You will need to let  your guidance counsellor know that you’re  applying to an Ontario</a:t>
            </a:r>
            <a:r>
              <a:rPr dirty="0" sz="1600" spc="25">
                <a:latin typeface="Source Sans Pro"/>
                <a:cs typeface="Source Sans Pro"/>
              </a:rPr>
              <a:t> </a:t>
            </a:r>
            <a:r>
              <a:rPr dirty="0" sz="1600" spc="-5">
                <a:latin typeface="Source Sans Pro"/>
                <a:cs typeface="Source Sans Pro"/>
              </a:rPr>
              <a:t>college.</a:t>
            </a:r>
            <a:endParaRPr sz="1600">
              <a:latin typeface="Source Sans Pro"/>
              <a:cs typeface="Source Sans Pro"/>
            </a:endParaRPr>
          </a:p>
        </p:txBody>
      </p:sp>
      <p:sp>
        <p:nvSpPr>
          <p:cNvPr id="5" name="object 5"/>
          <p:cNvSpPr txBox="1">
            <a:spLocks noGrp="1"/>
          </p:cNvSpPr>
          <p:nvPr>
            <p:ph type="title"/>
          </p:nvPr>
        </p:nvSpPr>
        <p:spPr>
          <a:xfrm>
            <a:off x="439927" y="255270"/>
            <a:ext cx="3041650" cy="831215"/>
          </a:xfrm>
          <a:prstGeom prst="rect"/>
        </p:spPr>
        <p:txBody>
          <a:bodyPr wrap="square" lIns="0" tIns="12700" rIns="0" bIns="0" rtlCol="0" vert="horz">
            <a:spAutoFit/>
          </a:bodyPr>
          <a:lstStyle/>
          <a:p>
            <a:pPr marL="12700">
              <a:lnSpc>
                <a:spcPct val="100000"/>
              </a:lnSpc>
              <a:spcBef>
                <a:spcPts val="100"/>
              </a:spcBef>
            </a:pPr>
            <a:r>
              <a:rPr dirty="0" spc="95"/>
              <a:t>Education</a:t>
            </a:r>
          </a:p>
          <a:p>
            <a:pPr marL="12700">
              <a:lnSpc>
                <a:spcPct val="100000"/>
              </a:lnSpc>
              <a:spcBef>
                <a:spcPts val="100"/>
              </a:spcBef>
            </a:pPr>
            <a:r>
              <a:rPr dirty="0" sz="2000" b="1">
                <a:solidFill>
                  <a:srgbClr val="000000"/>
                </a:solidFill>
                <a:latin typeface="Source Sans Pro"/>
                <a:cs typeface="Source Sans Pro"/>
              </a:rPr>
              <a:t>Add High School</a:t>
            </a:r>
            <a:r>
              <a:rPr dirty="0" sz="2000" spc="-90" b="0">
                <a:solidFill>
                  <a:srgbClr val="000000"/>
                </a:solidFill>
                <a:latin typeface="Source Sans Pro"/>
                <a:cs typeface="Source Sans Pro"/>
              </a:rPr>
              <a:t> </a:t>
            </a:r>
            <a:r>
              <a:rPr dirty="0" sz="2000" b="1">
                <a:solidFill>
                  <a:srgbClr val="000000"/>
                </a:solidFill>
                <a:latin typeface="Source Sans Pro"/>
                <a:cs typeface="Source Sans Pro"/>
              </a:rPr>
              <a:t>Education</a:t>
            </a:r>
            <a:endParaRPr sz="2000">
              <a:latin typeface="Source Sans Pro"/>
              <a:cs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778" y="1138427"/>
            <a:ext cx="8941319" cy="5558266"/>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392417" y="1445513"/>
            <a:ext cx="4017645" cy="923925"/>
          </a:xfrm>
          <a:prstGeom prst="rect">
            <a:avLst/>
          </a:prstGeom>
          <a:solidFill>
            <a:srgbClr val="D4E2EE"/>
          </a:solidFill>
          <a:ln w="28955">
            <a:solidFill>
              <a:srgbClr val="396B96"/>
            </a:solidFill>
          </a:ln>
        </p:spPr>
        <p:txBody>
          <a:bodyPr wrap="square" lIns="0" tIns="77470" rIns="0" bIns="0" rtlCol="0" vert="horz">
            <a:spAutoFit/>
          </a:bodyPr>
          <a:lstStyle/>
          <a:p>
            <a:pPr marL="137160" marR="134620">
              <a:lnSpc>
                <a:spcPct val="100000"/>
              </a:lnSpc>
              <a:spcBef>
                <a:spcPts val="610"/>
              </a:spcBef>
            </a:pPr>
            <a:r>
              <a:rPr dirty="0" sz="1600" spc="-5">
                <a:latin typeface="Source Sans Pro"/>
                <a:cs typeface="Source Sans Pro"/>
              </a:rPr>
              <a:t>You cannot delete an education record once  it has been added. However, you can make  changes (e.g. dates attended), if</a:t>
            </a:r>
            <a:r>
              <a:rPr dirty="0" sz="1600" spc="60">
                <a:latin typeface="Source Sans Pro"/>
                <a:cs typeface="Source Sans Pro"/>
              </a:rPr>
              <a:t> </a:t>
            </a:r>
            <a:r>
              <a:rPr dirty="0" sz="1600" spc="-5">
                <a:latin typeface="Source Sans Pro"/>
                <a:cs typeface="Source Sans Pro"/>
              </a:rPr>
              <a:t>needed.</a:t>
            </a:r>
            <a:endParaRPr sz="1600">
              <a:latin typeface="Source Sans Pro"/>
              <a:cs typeface="Source Sans Pro"/>
            </a:endParaRPr>
          </a:p>
        </p:txBody>
      </p:sp>
      <p:sp>
        <p:nvSpPr>
          <p:cNvPr id="4" name="object 4"/>
          <p:cNvSpPr/>
          <p:nvPr/>
        </p:nvSpPr>
        <p:spPr>
          <a:xfrm>
            <a:off x="4725923" y="3710940"/>
            <a:ext cx="1851660" cy="334010"/>
          </a:xfrm>
          <a:custGeom>
            <a:avLst/>
            <a:gdLst/>
            <a:ahLst/>
            <a:cxnLst/>
            <a:rect l="l" t="t" r="r" b="b"/>
            <a:pathLst>
              <a:path w="1851659" h="334010">
                <a:moveTo>
                  <a:pt x="166878" y="0"/>
                </a:moveTo>
                <a:lnTo>
                  <a:pt x="0" y="166878"/>
                </a:lnTo>
                <a:lnTo>
                  <a:pt x="166878" y="333756"/>
                </a:lnTo>
                <a:lnTo>
                  <a:pt x="166878" y="250317"/>
                </a:lnTo>
                <a:lnTo>
                  <a:pt x="1851660" y="250317"/>
                </a:lnTo>
                <a:lnTo>
                  <a:pt x="1851660" y="83439"/>
                </a:lnTo>
                <a:lnTo>
                  <a:pt x="166878" y="83439"/>
                </a:lnTo>
                <a:lnTo>
                  <a:pt x="166878" y="0"/>
                </a:lnTo>
                <a:close/>
              </a:path>
            </a:pathLst>
          </a:custGeom>
          <a:solidFill>
            <a:srgbClr val="396B96"/>
          </a:solidFill>
        </p:spPr>
        <p:txBody>
          <a:bodyPr wrap="square" lIns="0" tIns="0" rIns="0" bIns="0" rtlCol="0"/>
          <a:lstStyle/>
          <a:p/>
        </p:txBody>
      </p:sp>
      <p:sp>
        <p:nvSpPr>
          <p:cNvPr id="5" name="object 5"/>
          <p:cNvSpPr txBox="1"/>
          <p:nvPr/>
        </p:nvSpPr>
        <p:spPr>
          <a:xfrm>
            <a:off x="5970270" y="3441953"/>
            <a:ext cx="5553710" cy="213995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b="1">
                <a:latin typeface="Source Sans Pro"/>
                <a:cs typeface="Source Sans Pro"/>
              </a:rPr>
              <a:t>Ontario High School</a:t>
            </a:r>
            <a:r>
              <a:rPr dirty="0" sz="1600" spc="10" b="1">
                <a:latin typeface="Source Sans Pro"/>
                <a:cs typeface="Source Sans Pro"/>
              </a:rPr>
              <a:t> </a:t>
            </a:r>
            <a:r>
              <a:rPr dirty="0" sz="1600" spc="-5" b="1">
                <a:latin typeface="Source Sans Pro"/>
                <a:cs typeface="Source Sans Pro"/>
              </a:rPr>
              <a:t>Grades</a:t>
            </a:r>
            <a:endParaRPr sz="1600">
              <a:latin typeface="Source Sans Pro"/>
              <a:cs typeface="Source Sans Pro"/>
            </a:endParaRPr>
          </a:p>
          <a:p>
            <a:pPr marL="424180" indent="-287020">
              <a:lnSpc>
                <a:spcPct val="100000"/>
              </a:lnSpc>
              <a:spcBef>
                <a:spcPts val="605"/>
              </a:spcBef>
              <a:buFont typeface="Arial"/>
              <a:buChar char="•"/>
              <a:tabLst>
                <a:tab pos="423545" algn="l"/>
                <a:tab pos="424180" algn="l"/>
              </a:tabLst>
            </a:pPr>
            <a:r>
              <a:rPr dirty="0" sz="1600" spc="-5">
                <a:latin typeface="Source Sans Pro"/>
                <a:cs typeface="Source Sans Pro"/>
              </a:rPr>
              <a:t>Grades will be listed </a:t>
            </a:r>
            <a:r>
              <a:rPr dirty="0" sz="1600">
                <a:latin typeface="Source Sans Pro"/>
                <a:cs typeface="Source Sans Pro"/>
              </a:rPr>
              <a:t>in </a:t>
            </a:r>
            <a:r>
              <a:rPr dirty="0" sz="1600" spc="-5">
                <a:latin typeface="Source Sans Pro"/>
                <a:cs typeface="Source Sans Pro"/>
              </a:rPr>
              <a:t>the </a:t>
            </a:r>
            <a:r>
              <a:rPr dirty="0" sz="1600" spc="-5" b="1">
                <a:latin typeface="Source Sans Pro"/>
                <a:cs typeface="Source Sans Pro"/>
              </a:rPr>
              <a:t>Transcripts Received</a:t>
            </a:r>
            <a:r>
              <a:rPr dirty="0" sz="1600" spc="55" b="1">
                <a:latin typeface="Source Sans Pro"/>
                <a:cs typeface="Source Sans Pro"/>
              </a:rPr>
              <a:t> </a:t>
            </a:r>
            <a:r>
              <a:rPr dirty="0" sz="1600" spc="-5" b="1">
                <a:latin typeface="Source Sans Pro"/>
                <a:cs typeface="Source Sans Pro"/>
              </a:rPr>
              <a:t>at</a:t>
            </a:r>
            <a:endParaRPr sz="1600">
              <a:latin typeface="Source Sans Pro"/>
              <a:cs typeface="Source Sans Pro"/>
            </a:endParaRPr>
          </a:p>
          <a:p>
            <a:pPr marL="423545">
              <a:lnSpc>
                <a:spcPct val="100000"/>
              </a:lnSpc>
            </a:pPr>
            <a:r>
              <a:rPr dirty="0" sz="1600" spc="-5" b="1">
                <a:latin typeface="Source Sans Pro"/>
                <a:cs typeface="Source Sans Pro"/>
              </a:rPr>
              <a:t>ontariocolleges.ca</a:t>
            </a:r>
            <a:r>
              <a:rPr dirty="0" sz="1600" spc="10" b="1">
                <a:latin typeface="Source Sans Pro"/>
                <a:cs typeface="Source Sans Pro"/>
              </a:rPr>
              <a:t> </a:t>
            </a:r>
            <a:r>
              <a:rPr dirty="0" sz="1600" spc="-5">
                <a:latin typeface="Source Sans Pro"/>
                <a:cs typeface="Source Sans Pro"/>
              </a:rPr>
              <a:t>section.</a:t>
            </a:r>
            <a:endParaRPr sz="1600">
              <a:latin typeface="Source Sans Pro"/>
              <a:cs typeface="Source Sans Pro"/>
            </a:endParaRPr>
          </a:p>
          <a:p>
            <a:pPr marL="424180" marR="144145" indent="-287020">
              <a:lnSpc>
                <a:spcPct val="100000"/>
              </a:lnSpc>
              <a:spcBef>
                <a:spcPts val="600"/>
              </a:spcBef>
              <a:buFont typeface="Arial"/>
              <a:buChar char="•"/>
              <a:tabLst>
                <a:tab pos="423545" algn="l"/>
                <a:tab pos="424180" algn="l"/>
              </a:tabLst>
            </a:pPr>
            <a:r>
              <a:rPr dirty="0" sz="1600" spc="-5">
                <a:latin typeface="Source Sans Pro"/>
                <a:cs typeface="Source Sans Pro"/>
              </a:rPr>
              <a:t>It’s recommended that current students check their grades  several times during the school year. (e.g. After mid-term  and final marks for semester 1 and</a:t>
            </a:r>
            <a:r>
              <a:rPr dirty="0" sz="1600" spc="45">
                <a:latin typeface="Source Sans Pro"/>
                <a:cs typeface="Source Sans Pro"/>
              </a:rPr>
              <a:t> </a:t>
            </a:r>
            <a:r>
              <a:rPr dirty="0" sz="1600" spc="-5">
                <a:latin typeface="Source Sans Pro"/>
                <a:cs typeface="Source Sans Pro"/>
              </a:rPr>
              <a:t>2.)</a:t>
            </a:r>
            <a:endParaRPr sz="1600">
              <a:latin typeface="Source Sans Pro"/>
              <a:cs typeface="Source Sans Pro"/>
            </a:endParaRPr>
          </a:p>
          <a:p>
            <a:pPr marL="424180" indent="-287020">
              <a:lnSpc>
                <a:spcPct val="100000"/>
              </a:lnSpc>
              <a:spcBef>
                <a:spcPts val="600"/>
              </a:spcBef>
              <a:buFont typeface="Arial"/>
              <a:buChar char="•"/>
              <a:tabLst>
                <a:tab pos="423545" algn="l"/>
                <a:tab pos="424180" algn="l"/>
              </a:tabLst>
            </a:pPr>
            <a:r>
              <a:rPr dirty="0" sz="1600" spc="-5">
                <a:latin typeface="Source Sans Pro"/>
                <a:cs typeface="Source Sans Pro"/>
              </a:rPr>
              <a:t>Any errors should be reported to your guidance</a:t>
            </a:r>
            <a:r>
              <a:rPr dirty="0" sz="1600" spc="70">
                <a:latin typeface="Source Sans Pro"/>
                <a:cs typeface="Source Sans Pro"/>
              </a:rPr>
              <a:t> </a:t>
            </a:r>
            <a:r>
              <a:rPr dirty="0" sz="1600" spc="-5">
                <a:latin typeface="Source Sans Pro"/>
                <a:cs typeface="Source Sans Pro"/>
              </a:rPr>
              <a:t>counsellor.</a:t>
            </a:r>
            <a:endParaRPr sz="1600">
              <a:latin typeface="Source Sans Pro"/>
              <a:cs typeface="Source Sans Pro"/>
            </a:endParaRPr>
          </a:p>
        </p:txBody>
      </p:sp>
      <p:sp>
        <p:nvSpPr>
          <p:cNvPr id="6" name="object 6"/>
          <p:cNvSpPr/>
          <p:nvPr/>
        </p:nvSpPr>
        <p:spPr>
          <a:xfrm>
            <a:off x="5743955" y="5914644"/>
            <a:ext cx="1851660" cy="335280"/>
          </a:xfrm>
          <a:custGeom>
            <a:avLst/>
            <a:gdLst/>
            <a:ahLst/>
            <a:cxnLst/>
            <a:rect l="l" t="t" r="r" b="b"/>
            <a:pathLst>
              <a:path w="1851659" h="335279">
                <a:moveTo>
                  <a:pt x="167640" y="0"/>
                </a:moveTo>
                <a:lnTo>
                  <a:pt x="0" y="167639"/>
                </a:lnTo>
                <a:lnTo>
                  <a:pt x="167640" y="335279"/>
                </a:lnTo>
                <a:lnTo>
                  <a:pt x="167640" y="251459"/>
                </a:lnTo>
                <a:lnTo>
                  <a:pt x="1851660" y="251459"/>
                </a:lnTo>
                <a:lnTo>
                  <a:pt x="1851660" y="83819"/>
                </a:lnTo>
                <a:lnTo>
                  <a:pt x="167640" y="83819"/>
                </a:lnTo>
                <a:lnTo>
                  <a:pt x="167640" y="0"/>
                </a:lnTo>
                <a:close/>
              </a:path>
            </a:pathLst>
          </a:custGeom>
          <a:solidFill>
            <a:srgbClr val="396B96"/>
          </a:solidFill>
        </p:spPr>
        <p:txBody>
          <a:bodyPr wrap="square" lIns="0" tIns="0" rIns="0" bIns="0" rtlCol="0"/>
          <a:lstStyle/>
          <a:p/>
        </p:txBody>
      </p:sp>
      <p:sp>
        <p:nvSpPr>
          <p:cNvPr id="7" name="object 7"/>
          <p:cNvSpPr txBox="1"/>
          <p:nvPr/>
        </p:nvSpPr>
        <p:spPr>
          <a:xfrm>
            <a:off x="6392417" y="5788914"/>
            <a:ext cx="4529455" cy="922019"/>
          </a:xfrm>
          <a:prstGeom prst="rect">
            <a:avLst/>
          </a:prstGeom>
          <a:solidFill>
            <a:srgbClr val="D4E2EE"/>
          </a:solidFill>
          <a:ln w="28955">
            <a:solidFill>
              <a:srgbClr val="396B96"/>
            </a:solidFill>
          </a:ln>
        </p:spPr>
        <p:txBody>
          <a:bodyPr wrap="square" lIns="0" tIns="78740" rIns="0" bIns="0" rtlCol="0" vert="horz">
            <a:spAutoFit/>
          </a:bodyPr>
          <a:lstStyle/>
          <a:p>
            <a:pPr marL="137160" marR="149860">
              <a:lnSpc>
                <a:spcPct val="100000"/>
              </a:lnSpc>
              <a:spcBef>
                <a:spcPts val="620"/>
              </a:spcBef>
            </a:pPr>
            <a:r>
              <a:rPr dirty="0" sz="1600" spc="-5">
                <a:latin typeface="Source Sans Pro"/>
                <a:cs typeface="Source Sans Pro"/>
              </a:rPr>
              <a:t>You can view your transcripts, report cards, or any  other documents in the Supporting Documents  section once they’ve been</a:t>
            </a:r>
            <a:r>
              <a:rPr dirty="0" sz="1600" spc="-10">
                <a:latin typeface="Source Sans Pro"/>
                <a:cs typeface="Source Sans Pro"/>
              </a:rPr>
              <a:t> </a:t>
            </a:r>
            <a:r>
              <a:rPr dirty="0" sz="1600" spc="-5">
                <a:latin typeface="Source Sans Pro"/>
                <a:cs typeface="Source Sans Pro"/>
              </a:rPr>
              <a:t>processed.</a:t>
            </a:r>
            <a:endParaRPr sz="1600">
              <a:latin typeface="Source Sans Pro"/>
              <a:cs typeface="Source Sans Pro"/>
            </a:endParaRPr>
          </a:p>
        </p:txBody>
      </p:sp>
      <p:sp>
        <p:nvSpPr>
          <p:cNvPr id="8" name="object 8"/>
          <p:cNvSpPr txBox="1">
            <a:spLocks noGrp="1"/>
          </p:cNvSpPr>
          <p:nvPr>
            <p:ph type="title"/>
          </p:nvPr>
        </p:nvSpPr>
        <p:spPr>
          <a:xfrm>
            <a:off x="439927" y="255270"/>
            <a:ext cx="2198370" cy="831215"/>
          </a:xfrm>
          <a:prstGeom prst="rect"/>
        </p:spPr>
        <p:txBody>
          <a:bodyPr wrap="square" lIns="0" tIns="12700" rIns="0" bIns="0" rtlCol="0" vert="horz">
            <a:spAutoFit/>
          </a:bodyPr>
          <a:lstStyle/>
          <a:p>
            <a:pPr marL="12700">
              <a:lnSpc>
                <a:spcPct val="100000"/>
              </a:lnSpc>
              <a:spcBef>
                <a:spcPts val="100"/>
              </a:spcBef>
            </a:pPr>
            <a:r>
              <a:rPr dirty="0" spc="95"/>
              <a:t>Education</a:t>
            </a:r>
          </a:p>
          <a:p>
            <a:pPr marL="12700">
              <a:lnSpc>
                <a:spcPct val="100000"/>
              </a:lnSpc>
              <a:spcBef>
                <a:spcPts val="100"/>
              </a:spcBef>
            </a:pPr>
            <a:r>
              <a:rPr dirty="0" sz="2000" b="1">
                <a:solidFill>
                  <a:srgbClr val="000000"/>
                </a:solidFill>
                <a:latin typeface="Source Sans Pro"/>
                <a:cs typeface="Source Sans Pro"/>
              </a:rPr>
              <a:t>Summary</a:t>
            </a:r>
            <a:endParaRPr sz="2000">
              <a:latin typeface="Source Sans Pro"/>
              <a:cs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3788410" cy="513715"/>
          </a:xfrm>
          <a:prstGeom prst="rect"/>
        </p:spPr>
        <p:txBody>
          <a:bodyPr wrap="square" lIns="0" tIns="12700" rIns="0" bIns="0" rtlCol="0" vert="horz">
            <a:spAutoFit/>
          </a:bodyPr>
          <a:lstStyle/>
          <a:p>
            <a:pPr marL="12700">
              <a:lnSpc>
                <a:spcPct val="100000"/>
              </a:lnSpc>
              <a:spcBef>
                <a:spcPts val="100"/>
              </a:spcBef>
            </a:pPr>
            <a:r>
              <a:rPr dirty="0" spc="65"/>
              <a:t>Financial</a:t>
            </a:r>
            <a:r>
              <a:rPr dirty="0" spc="-204"/>
              <a:t> </a:t>
            </a:r>
            <a:r>
              <a:rPr dirty="0" spc="75"/>
              <a:t>Support</a:t>
            </a:r>
          </a:p>
        </p:txBody>
      </p:sp>
      <p:sp>
        <p:nvSpPr>
          <p:cNvPr id="3" name="object 3"/>
          <p:cNvSpPr/>
          <p:nvPr/>
        </p:nvSpPr>
        <p:spPr>
          <a:xfrm>
            <a:off x="395400" y="1037004"/>
            <a:ext cx="10007081" cy="473842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005054" y="2750147"/>
            <a:ext cx="7414541" cy="2135983"/>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581393" y="3111245"/>
            <a:ext cx="4944110" cy="1815464"/>
          </a:xfrm>
          <a:prstGeom prst="rect">
            <a:avLst/>
          </a:prstGeom>
          <a:solidFill>
            <a:srgbClr val="D4E2EE"/>
          </a:solidFill>
          <a:ln w="28955">
            <a:solidFill>
              <a:srgbClr val="396B96"/>
            </a:solidFill>
          </a:ln>
        </p:spPr>
        <p:txBody>
          <a:bodyPr wrap="square" lIns="0" tIns="78105" rIns="0" bIns="0" rtlCol="0" vert="horz">
            <a:spAutoFit/>
          </a:bodyPr>
          <a:lstStyle/>
          <a:p>
            <a:pPr algn="just" marL="137160" marR="174625">
              <a:lnSpc>
                <a:spcPct val="100000"/>
              </a:lnSpc>
              <a:spcBef>
                <a:spcPts val="615"/>
              </a:spcBef>
            </a:pPr>
            <a:r>
              <a:rPr dirty="0" sz="1600" spc="-5" b="1">
                <a:latin typeface="Source Sans Pro"/>
                <a:cs typeface="Source Sans Pro"/>
              </a:rPr>
              <a:t>Sponsor Agency </a:t>
            </a:r>
            <a:r>
              <a:rPr dirty="0" sz="1600" spc="-5">
                <a:latin typeface="Source Sans Pro"/>
                <a:cs typeface="Source Sans Pro"/>
              </a:rPr>
              <a:t>- </a:t>
            </a:r>
            <a:r>
              <a:rPr dirty="0" sz="1600" spc="-10">
                <a:latin typeface="Source Sans Pro"/>
                <a:cs typeface="Source Sans Pro"/>
              </a:rPr>
              <a:t>The </a:t>
            </a:r>
            <a:r>
              <a:rPr dirty="0" sz="1600" spc="-5">
                <a:latin typeface="Source Sans Pro"/>
                <a:cs typeface="Source Sans Pro"/>
              </a:rPr>
              <a:t>agency that will be paying all or  some of your expenses while you attend</a:t>
            </a:r>
            <a:r>
              <a:rPr dirty="0" sz="1600" spc="45">
                <a:latin typeface="Source Sans Pro"/>
                <a:cs typeface="Source Sans Pro"/>
              </a:rPr>
              <a:t> </a:t>
            </a:r>
            <a:r>
              <a:rPr dirty="0" sz="1600" spc="-5">
                <a:latin typeface="Source Sans Pro"/>
                <a:cs typeface="Source Sans Pro"/>
              </a:rPr>
              <a:t>college.</a:t>
            </a:r>
            <a:endParaRPr sz="1600">
              <a:latin typeface="Source Sans Pro"/>
              <a:cs typeface="Source Sans Pro"/>
            </a:endParaRPr>
          </a:p>
          <a:p>
            <a:pPr algn="just" marL="137160" marR="159385">
              <a:lnSpc>
                <a:spcPct val="100000"/>
              </a:lnSpc>
              <a:spcBef>
                <a:spcPts val="600"/>
              </a:spcBef>
            </a:pPr>
            <a:r>
              <a:rPr dirty="0" sz="1600" spc="-5">
                <a:latin typeface="Source Sans Pro"/>
                <a:cs typeface="Source Sans Pro"/>
              </a:rPr>
              <a:t>If you’re applying for financial aid (e.g. OSAP, a bursary  or scholarship), you are not considered sponsored and  should select No</a:t>
            </a:r>
            <a:r>
              <a:rPr dirty="0" sz="1600" spc="25">
                <a:latin typeface="Source Sans Pro"/>
                <a:cs typeface="Source Sans Pro"/>
              </a:rPr>
              <a:t> </a:t>
            </a:r>
            <a:r>
              <a:rPr dirty="0" sz="1600" spc="-5">
                <a:latin typeface="Source Sans Pro"/>
                <a:cs typeface="Source Sans Pro"/>
              </a:rPr>
              <a:t>Sponsorship.</a:t>
            </a:r>
            <a:endParaRPr sz="1600">
              <a:latin typeface="Source Sans Pro"/>
              <a:cs typeface="Source Sans Pro"/>
            </a:endParaRPr>
          </a:p>
          <a:p>
            <a:pPr algn="just" marL="137160">
              <a:lnSpc>
                <a:spcPct val="100000"/>
              </a:lnSpc>
              <a:spcBef>
                <a:spcPts val="600"/>
              </a:spcBef>
            </a:pPr>
            <a:r>
              <a:rPr dirty="0" sz="1600" spc="-5">
                <a:latin typeface="Source Sans Pro"/>
                <a:cs typeface="Source Sans Pro"/>
              </a:rPr>
              <a:t>Click </a:t>
            </a:r>
            <a:r>
              <a:rPr dirty="0" sz="1600" spc="-5" b="1">
                <a:latin typeface="Source Sans Pro"/>
                <a:cs typeface="Source Sans Pro"/>
              </a:rPr>
              <a:t>Save and Continue to Next</a:t>
            </a:r>
            <a:r>
              <a:rPr dirty="0" sz="1600" spc="10" b="1">
                <a:latin typeface="Source Sans Pro"/>
                <a:cs typeface="Source Sans Pro"/>
              </a:rPr>
              <a:t> </a:t>
            </a:r>
            <a:r>
              <a:rPr dirty="0" sz="1600" b="1">
                <a:latin typeface="Source Sans Pro"/>
                <a:cs typeface="Source Sans Pro"/>
              </a:rPr>
              <a:t>Step</a:t>
            </a:r>
            <a:r>
              <a:rPr dirty="0" sz="1600">
                <a:latin typeface="Source Sans Pro"/>
                <a:cs typeface="Source Sans Pro"/>
              </a:rPr>
              <a:t>.</a:t>
            </a:r>
            <a:endParaRPr sz="1600">
              <a:latin typeface="Source Sans Pro"/>
              <a:cs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205" y="859682"/>
            <a:ext cx="9143965" cy="569932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2409190" cy="513715"/>
          </a:xfrm>
          <a:prstGeom prst="rect"/>
        </p:spPr>
        <p:txBody>
          <a:bodyPr wrap="square" lIns="0" tIns="12700" rIns="0" bIns="0" rtlCol="0" vert="horz">
            <a:spAutoFit/>
          </a:bodyPr>
          <a:lstStyle/>
          <a:p>
            <a:pPr marL="12700">
              <a:lnSpc>
                <a:spcPct val="100000"/>
              </a:lnSpc>
              <a:spcBef>
                <a:spcPts val="100"/>
              </a:spcBef>
            </a:pPr>
            <a:r>
              <a:rPr dirty="0" spc="85"/>
              <a:t>Expe</a:t>
            </a:r>
            <a:r>
              <a:rPr dirty="0" spc="50"/>
              <a:t>r</a:t>
            </a:r>
            <a:r>
              <a:rPr dirty="0" spc="25"/>
              <a:t>i</a:t>
            </a:r>
            <a:r>
              <a:rPr dirty="0" spc="35"/>
              <a:t>e</a:t>
            </a:r>
            <a:r>
              <a:rPr dirty="0" spc="145"/>
              <a:t>nce</a:t>
            </a:r>
          </a:p>
        </p:txBody>
      </p:sp>
      <p:sp>
        <p:nvSpPr>
          <p:cNvPr id="4" name="object 4"/>
          <p:cNvSpPr txBox="1"/>
          <p:nvPr/>
        </p:nvSpPr>
        <p:spPr>
          <a:xfrm>
            <a:off x="4781550" y="5552694"/>
            <a:ext cx="6545580" cy="1001394"/>
          </a:xfrm>
          <a:prstGeom prst="rect">
            <a:avLst/>
          </a:prstGeom>
          <a:solidFill>
            <a:srgbClr val="D4E2EE"/>
          </a:solidFill>
          <a:ln w="28955">
            <a:solidFill>
              <a:srgbClr val="396B96"/>
            </a:solidFill>
          </a:ln>
        </p:spPr>
        <p:txBody>
          <a:bodyPr wrap="square" lIns="0" tIns="79375" rIns="0" bIns="0" rtlCol="0" vert="horz">
            <a:spAutoFit/>
          </a:bodyPr>
          <a:lstStyle/>
          <a:p>
            <a:pPr marL="136525" marR="349885">
              <a:lnSpc>
                <a:spcPct val="100000"/>
              </a:lnSpc>
              <a:spcBef>
                <a:spcPts val="625"/>
              </a:spcBef>
            </a:pPr>
            <a:r>
              <a:rPr dirty="0" sz="1600" spc="-5">
                <a:latin typeface="Source Sans Pro"/>
                <a:cs typeface="Source Sans Pro"/>
              </a:rPr>
              <a:t>Only add information to these sections if it relates to your area of study.  Check the </a:t>
            </a:r>
            <a:r>
              <a:rPr dirty="0" sz="1600" spc="-5" b="1">
                <a:latin typeface="Source Sans Pro"/>
                <a:cs typeface="Source Sans Pro"/>
              </a:rPr>
              <a:t>No Experience </a:t>
            </a:r>
            <a:r>
              <a:rPr dirty="0" sz="1600" spc="-5">
                <a:latin typeface="Source Sans Pro"/>
                <a:cs typeface="Source Sans Pro"/>
              </a:rPr>
              <a:t>to add box if none of them apply to</a:t>
            </a:r>
            <a:r>
              <a:rPr dirty="0" sz="1600" spc="60">
                <a:latin typeface="Source Sans Pro"/>
                <a:cs typeface="Source Sans Pro"/>
              </a:rPr>
              <a:t> </a:t>
            </a:r>
            <a:r>
              <a:rPr dirty="0" sz="1600" spc="-5">
                <a:latin typeface="Source Sans Pro"/>
                <a:cs typeface="Source Sans Pro"/>
              </a:rPr>
              <a:t>you.</a:t>
            </a:r>
            <a:endParaRPr sz="1600">
              <a:latin typeface="Source Sans Pro"/>
              <a:cs typeface="Source Sans Pro"/>
            </a:endParaRPr>
          </a:p>
          <a:p>
            <a:pPr marL="136525">
              <a:lnSpc>
                <a:spcPct val="100000"/>
              </a:lnSpc>
              <a:spcBef>
                <a:spcPts val="600"/>
              </a:spcBef>
            </a:pPr>
            <a:r>
              <a:rPr dirty="0" sz="1600" spc="-5">
                <a:latin typeface="Source Sans Pro"/>
                <a:cs typeface="Source Sans Pro"/>
              </a:rPr>
              <a:t>When you’re finished, click </a:t>
            </a:r>
            <a:r>
              <a:rPr dirty="0" sz="1600" spc="-5" b="1">
                <a:latin typeface="Source Sans Pro"/>
                <a:cs typeface="Source Sans Pro"/>
              </a:rPr>
              <a:t>Continue to Next</a:t>
            </a:r>
            <a:r>
              <a:rPr dirty="0" sz="1600" spc="30" b="1">
                <a:latin typeface="Source Sans Pro"/>
                <a:cs typeface="Source Sans Pro"/>
              </a:rPr>
              <a:t> </a:t>
            </a:r>
            <a:r>
              <a:rPr dirty="0" sz="1600" spc="-5" b="1">
                <a:latin typeface="Source Sans Pro"/>
                <a:cs typeface="Source Sans Pro"/>
              </a:rPr>
              <a:t>Step</a:t>
            </a:r>
            <a:r>
              <a:rPr dirty="0" sz="1600" spc="-5">
                <a:latin typeface="Source Sans Pro"/>
                <a:cs typeface="Source Sans Pro"/>
              </a:rPr>
              <a:t>.</a:t>
            </a:r>
            <a:endParaRPr sz="1600">
              <a:latin typeface="Source Sans Pro"/>
              <a:cs typeface="Source Sans Pro"/>
            </a:endParaRPr>
          </a:p>
        </p:txBody>
      </p:sp>
      <p:sp>
        <p:nvSpPr>
          <p:cNvPr id="5" name="object 5"/>
          <p:cNvSpPr txBox="1"/>
          <p:nvPr/>
        </p:nvSpPr>
        <p:spPr>
          <a:xfrm>
            <a:off x="4781550" y="2730245"/>
            <a:ext cx="5125720" cy="429895"/>
          </a:xfrm>
          <a:prstGeom prst="rect">
            <a:avLst/>
          </a:prstGeom>
          <a:solidFill>
            <a:srgbClr val="D4E2EE"/>
          </a:solidFill>
          <a:ln w="28955">
            <a:solidFill>
              <a:srgbClr val="396B96"/>
            </a:solidFill>
          </a:ln>
        </p:spPr>
        <p:txBody>
          <a:bodyPr wrap="square" lIns="0" tIns="77470" rIns="0" bIns="0" rtlCol="0" vert="horz">
            <a:spAutoFit/>
          </a:bodyPr>
          <a:lstStyle/>
          <a:p>
            <a:pPr marL="136525">
              <a:lnSpc>
                <a:spcPct val="100000"/>
              </a:lnSpc>
              <a:spcBef>
                <a:spcPts val="610"/>
              </a:spcBef>
            </a:pPr>
            <a:r>
              <a:rPr dirty="0" sz="1600" spc="-5" b="1">
                <a:latin typeface="Source Sans Pro"/>
                <a:cs typeface="Source Sans Pro"/>
              </a:rPr>
              <a:t>Job Experience – </a:t>
            </a:r>
            <a:r>
              <a:rPr dirty="0" sz="1600" spc="-5">
                <a:latin typeface="Source Sans Pro"/>
                <a:cs typeface="Source Sans Pro"/>
              </a:rPr>
              <a:t>Previous or current paid</a:t>
            </a:r>
            <a:r>
              <a:rPr dirty="0" sz="1600" spc="30">
                <a:latin typeface="Source Sans Pro"/>
                <a:cs typeface="Source Sans Pro"/>
              </a:rPr>
              <a:t> </a:t>
            </a:r>
            <a:r>
              <a:rPr dirty="0" sz="1600" spc="-5">
                <a:latin typeface="Source Sans Pro"/>
                <a:cs typeface="Source Sans Pro"/>
              </a:rPr>
              <a:t>employment</a:t>
            </a:r>
            <a:endParaRPr sz="1600">
              <a:latin typeface="Source Sans Pro"/>
              <a:cs typeface="Source Sans Pro"/>
            </a:endParaRPr>
          </a:p>
        </p:txBody>
      </p:sp>
      <p:sp>
        <p:nvSpPr>
          <p:cNvPr id="6" name="object 6"/>
          <p:cNvSpPr txBox="1"/>
          <p:nvPr/>
        </p:nvSpPr>
        <p:spPr>
          <a:xfrm>
            <a:off x="4781550" y="3347465"/>
            <a:ext cx="5125720" cy="1170940"/>
          </a:xfrm>
          <a:prstGeom prst="rect">
            <a:avLst/>
          </a:prstGeom>
          <a:solidFill>
            <a:srgbClr val="D4E2EE"/>
          </a:solidFill>
          <a:ln w="28955">
            <a:solidFill>
              <a:srgbClr val="396B96"/>
            </a:solidFill>
          </a:ln>
        </p:spPr>
        <p:txBody>
          <a:bodyPr wrap="square" lIns="0" tIns="79375" rIns="0" bIns="0" rtlCol="0" vert="horz">
            <a:spAutoFit/>
          </a:bodyPr>
          <a:lstStyle/>
          <a:p>
            <a:pPr marL="136525" marR="199390">
              <a:lnSpc>
                <a:spcPct val="100000"/>
              </a:lnSpc>
              <a:spcBef>
                <a:spcPts val="625"/>
              </a:spcBef>
            </a:pPr>
            <a:r>
              <a:rPr dirty="0" sz="1600" spc="-5" b="1">
                <a:latin typeface="Source Sans Pro"/>
                <a:cs typeface="Source Sans Pro"/>
              </a:rPr>
              <a:t>Test Information – </a:t>
            </a:r>
            <a:r>
              <a:rPr dirty="0" sz="1600" spc="-5">
                <a:latin typeface="Source Sans Pro"/>
                <a:cs typeface="Source Sans Pro"/>
              </a:rPr>
              <a:t>Standardized test scores that can be  submitted to support your application (e.g. GED, TOEFL,  IELTS, HOAE). Your test results will be posted here once  </a:t>
            </a:r>
            <a:r>
              <a:rPr dirty="0" sz="1600" spc="-10">
                <a:latin typeface="Source Sans Pro"/>
                <a:cs typeface="Source Sans Pro"/>
              </a:rPr>
              <a:t>we </a:t>
            </a:r>
            <a:r>
              <a:rPr dirty="0" sz="1600" spc="-5">
                <a:latin typeface="Source Sans Pro"/>
                <a:cs typeface="Source Sans Pro"/>
              </a:rPr>
              <a:t>receive</a:t>
            </a:r>
            <a:r>
              <a:rPr dirty="0" sz="1600" spc="-10">
                <a:latin typeface="Source Sans Pro"/>
                <a:cs typeface="Source Sans Pro"/>
              </a:rPr>
              <a:t> </a:t>
            </a:r>
            <a:r>
              <a:rPr dirty="0" sz="1600" spc="-5">
                <a:latin typeface="Source Sans Pro"/>
                <a:cs typeface="Source Sans Pro"/>
              </a:rPr>
              <a:t>them.</a:t>
            </a:r>
            <a:endParaRPr sz="1600">
              <a:latin typeface="Source Sans Pro"/>
              <a:cs typeface="Source Sans Pro"/>
            </a:endParaRPr>
          </a:p>
        </p:txBody>
      </p:sp>
      <p:sp>
        <p:nvSpPr>
          <p:cNvPr id="7" name="object 7"/>
          <p:cNvSpPr txBox="1"/>
          <p:nvPr/>
        </p:nvSpPr>
        <p:spPr>
          <a:xfrm>
            <a:off x="4781550" y="4688585"/>
            <a:ext cx="5125720" cy="676910"/>
          </a:xfrm>
          <a:prstGeom prst="rect">
            <a:avLst/>
          </a:prstGeom>
          <a:solidFill>
            <a:srgbClr val="D4E2EE"/>
          </a:solidFill>
          <a:ln w="28955">
            <a:solidFill>
              <a:srgbClr val="396B96"/>
            </a:solidFill>
          </a:ln>
        </p:spPr>
        <p:txBody>
          <a:bodyPr wrap="square" lIns="0" tIns="78740" rIns="0" bIns="0" rtlCol="0" vert="horz">
            <a:spAutoFit/>
          </a:bodyPr>
          <a:lstStyle/>
          <a:p>
            <a:pPr marL="136525" marR="260985">
              <a:lnSpc>
                <a:spcPct val="100000"/>
              </a:lnSpc>
              <a:spcBef>
                <a:spcPts val="620"/>
              </a:spcBef>
            </a:pPr>
            <a:r>
              <a:rPr dirty="0" sz="1600" spc="-5" b="1">
                <a:latin typeface="Source Sans Pro"/>
                <a:cs typeface="Source Sans Pro"/>
              </a:rPr>
              <a:t>Other Activities – </a:t>
            </a:r>
            <a:r>
              <a:rPr dirty="0" sz="1600" spc="-5">
                <a:latin typeface="Source Sans Pro"/>
                <a:cs typeface="Source Sans Pro"/>
              </a:rPr>
              <a:t>Past or current volunteer experience,  associations, memberships,</a:t>
            </a:r>
            <a:r>
              <a:rPr dirty="0" sz="1600" spc="5">
                <a:latin typeface="Source Sans Pro"/>
                <a:cs typeface="Source Sans Pro"/>
              </a:rPr>
              <a:t> </a:t>
            </a:r>
            <a:r>
              <a:rPr dirty="0" sz="1600" spc="-5">
                <a:latin typeface="Source Sans Pro"/>
                <a:cs typeface="Source Sans Pro"/>
              </a:rPr>
              <a:t>etc.</a:t>
            </a:r>
            <a:endParaRPr sz="1600">
              <a:latin typeface="Source Sans Pro"/>
              <a:cs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7424" y="1138427"/>
            <a:ext cx="7296491" cy="5400478"/>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883658" y="3393185"/>
            <a:ext cx="2860675" cy="754380"/>
          </a:xfrm>
          <a:prstGeom prst="rect">
            <a:avLst/>
          </a:prstGeom>
          <a:solidFill>
            <a:srgbClr val="D4E2EE"/>
          </a:solidFill>
          <a:ln w="28955">
            <a:solidFill>
              <a:srgbClr val="396B96"/>
            </a:solidFill>
          </a:ln>
        </p:spPr>
        <p:txBody>
          <a:bodyPr wrap="square" lIns="0" tIns="2540" rIns="0" bIns="0" rtlCol="0" vert="horz">
            <a:spAutoFit/>
          </a:bodyPr>
          <a:lstStyle/>
          <a:p>
            <a:pPr marL="136525" marR="321945">
              <a:lnSpc>
                <a:spcPct val="131400"/>
              </a:lnSpc>
              <a:spcBef>
                <a:spcPts val="20"/>
              </a:spcBef>
            </a:pPr>
            <a:r>
              <a:rPr dirty="0" sz="1600" spc="-5">
                <a:latin typeface="Source Sans Pro"/>
                <a:cs typeface="Source Sans Pro"/>
              </a:rPr>
              <a:t>Complete all required fields.  Click </a:t>
            </a:r>
            <a:r>
              <a:rPr dirty="0" sz="1600" spc="-5" b="1">
                <a:latin typeface="Source Sans Pro"/>
                <a:cs typeface="Source Sans Pro"/>
              </a:rPr>
              <a:t>Save </a:t>
            </a:r>
            <a:r>
              <a:rPr dirty="0" sz="1600" spc="-5">
                <a:latin typeface="Source Sans Pro"/>
                <a:cs typeface="Source Sans Pro"/>
              </a:rPr>
              <a:t>when</a:t>
            </a:r>
            <a:r>
              <a:rPr dirty="0" sz="1600" spc="-10">
                <a:latin typeface="Source Sans Pro"/>
                <a:cs typeface="Source Sans Pro"/>
              </a:rPr>
              <a:t> </a:t>
            </a:r>
            <a:r>
              <a:rPr dirty="0" sz="1600" spc="-5">
                <a:latin typeface="Source Sans Pro"/>
                <a:cs typeface="Source Sans Pro"/>
              </a:rPr>
              <a:t>done.</a:t>
            </a:r>
            <a:endParaRPr sz="1600">
              <a:latin typeface="Source Sans Pro"/>
              <a:cs typeface="Source Sans Pro"/>
            </a:endParaRPr>
          </a:p>
        </p:txBody>
      </p:sp>
      <p:sp>
        <p:nvSpPr>
          <p:cNvPr id="4" name="object 4"/>
          <p:cNvSpPr txBox="1">
            <a:spLocks noGrp="1"/>
          </p:cNvSpPr>
          <p:nvPr>
            <p:ph type="title"/>
          </p:nvPr>
        </p:nvSpPr>
        <p:spPr>
          <a:xfrm>
            <a:off x="439927" y="255270"/>
            <a:ext cx="2409190" cy="831215"/>
          </a:xfrm>
          <a:prstGeom prst="rect"/>
        </p:spPr>
        <p:txBody>
          <a:bodyPr wrap="square" lIns="0" tIns="12700" rIns="0" bIns="0" rtlCol="0" vert="horz">
            <a:spAutoFit/>
          </a:bodyPr>
          <a:lstStyle/>
          <a:p>
            <a:pPr marL="12700">
              <a:lnSpc>
                <a:spcPct val="100000"/>
              </a:lnSpc>
              <a:spcBef>
                <a:spcPts val="100"/>
              </a:spcBef>
            </a:pPr>
            <a:r>
              <a:rPr dirty="0" spc="85"/>
              <a:t>Expe</a:t>
            </a:r>
            <a:r>
              <a:rPr dirty="0" spc="50"/>
              <a:t>r</a:t>
            </a:r>
            <a:r>
              <a:rPr dirty="0" spc="25"/>
              <a:t>i</a:t>
            </a:r>
            <a:r>
              <a:rPr dirty="0" spc="35"/>
              <a:t>e</a:t>
            </a:r>
            <a:r>
              <a:rPr dirty="0" spc="145"/>
              <a:t>nce</a:t>
            </a:r>
          </a:p>
          <a:p>
            <a:pPr marL="12700">
              <a:lnSpc>
                <a:spcPct val="100000"/>
              </a:lnSpc>
              <a:spcBef>
                <a:spcPts val="100"/>
              </a:spcBef>
            </a:pPr>
            <a:r>
              <a:rPr dirty="0" sz="2000" b="1">
                <a:solidFill>
                  <a:srgbClr val="000000"/>
                </a:solidFill>
                <a:latin typeface="Source Sans Pro"/>
                <a:cs typeface="Source Sans Pro"/>
              </a:rPr>
              <a:t>Add Job</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Experience</a:t>
            </a:r>
            <a:endParaRPr sz="2000">
              <a:latin typeface="Source Sans Pro"/>
              <a:cs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8593" y="1138427"/>
            <a:ext cx="8664583" cy="550202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773423" y="3616452"/>
            <a:ext cx="1850389" cy="334010"/>
          </a:xfrm>
          <a:custGeom>
            <a:avLst/>
            <a:gdLst/>
            <a:ahLst/>
            <a:cxnLst/>
            <a:rect l="l" t="t" r="r" b="b"/>
            <a:pathLst>
              <a:path w="1850389" h="334010">
                <a:moveTo>
                  <a:pt x="166878" y="0"/>
                </a:moveTo>
                <a:lnTo>
                  <a:pt x="0" y="166878"/>
                </a:lnTo>
                <a:lnTo>
                  <a:pt x="166878" y="333756"/>
                </a:lnTo>
                <a:lnTo>
                  <a:pt x="166878" y="250317"/>
                </a:lnTo>
                <a:lnTo>
                  <a:pt x="1850136" y="250317"/>
                </a:lnTo>
                <a:lnTo>
                  <a:pt x="1850136" y="83439"/>
                </a:lnTo>
                <a:lnTo>
                  <a:pt x="166878" y="83439"/>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4402073" y="3477005"/>
            <a:ext cx="2296795" cy="676910"/>
          </a:xfrm>
          <a:prstGeom prst="rect">
            <a:avLst/>
          </a:prstGeom>
          <a:solidFill>
            <a:srgbClr val="D4E2EE"/>
          </a:solidFill>
          <a:ln w="28955">
            <a:solidFill>
              <a:srgbClr val="396B96"/>
            </a:solidFill>
          </a:ln>
        </p:spPr>
        <p:txBody>
          <a:bodyPr wrap="square" lIns="0" tIns="78740" rIns="0" bIns="0" rtlCol="0" vert="horz">
            <a:spAutoFit/>
          </a:bodyPr>
          <a:lstStyle/>
          <a:p>
            <a:pPr marL="135890">
              <a:lnSpc>
                <a:spcPct val="100000"/>
              </a:lnSpc>
              <a:spcBef>
                <a:spcPts val="620"/>
              </a:spcBef>
            </a:pPr>
            <a:r>
              <a:rPr dirty="0" sz="1600" spc="-5" b="1">
                <a:latin typeface="Source Sans Pro"/>
                <a:cs typeface="Source Sans Pro"/>
              </a:rPr>
              <a:t>Add buttons </a:t>
            </a:r>
            <a:r>
              <a:rPr dirty="0" sz="1600" spc="-5">
                <a:latin typeface="Source Sans Pro"/>
                <a:cs typeface="Source Sans Pro"/>
              </a:rPr>
              <a:t>–</a:t>
            </a:r>
            <a:r>
              <a:rPr dirty="0" sz="1600" spc="10">
                <a:latin typeface="Source Sans Pro"/>
                <a:cs typeface="Source Sans Pro"/>
              </a:rPr>
              <a:t> </a:t>
            </a:r>
            <a:r>
              <a:rPr dirty="0" sz="1600" spc="-5">
                <a:latin typeface="Source Sans Pro"/>
                <a:cs typeface="Source Sans Pro"/>
              </a:rPr>
              <a:t>add</a:t>
            </a:r>
            <a:endParaRPr sz="1600">
              <a:latin typeface="Source Sans Pro"/>
              <a:cs typeface="Source Sans Pro"/>
            </a:endParaRPr>
          </a:p>
          <a:p>
            <a:pPr marL="135890">
              <a:lnSpc>
                <a:spcPct val="100000"/>
              </a:lnSpc>
            </a:pPr>
            <a:r>
              <a:rPr dirty="0" sz="1600" spc="-5">
                <a:latin typeface="Source Sans Pro"/>
                <a:cs typeface="Source Sans Pro"/>
              </a:rPr>
              <a:t>additional</a:t>
            </a:r>
            <a:r>
              <a:rPr dirty="0" sz="1600" spc="-15">
                <a:latin typeface="Source Sans Pro"/>
                <a:cs typeface="Source Sans Pro"/>
              </a:rPr>
              <a:t> </a:t>
            </a:r>
            <a:r>
              <a:rPr dirty="0" sz="1600" spc="-5">
                <a:latin typeface="Source Sans Pro"/>
                <a:cs typeface="Source Sans Pro"/>
              </a:rPr>
              <a:t>information</a:t>
            </a:r>
            <a:endParaRPr sz="1600">
              <a:latin typeface="Source Sans Pro"/>
              <a:cs typeface="Source Sans Pro"/>
            </a:endParaRPr>
          </a:p>
        </p:txBody>
      </p:sp>
      <p:sp>
        <p:nvSpPr>
          <p:cNvPr id="5" name="object 5"/>
          <p:cNvSpPr/>
          <p:nvPr/>
        </p:nvSpPr>
        <p:spPr>
          <a:xfrm>
            <a:off x="6537959" y="2514600"/>
            <a:ext cx="1851660" cy="334010"/>
          </a:xfrm>
          <a:custGeom>
            <a:avLst/>
            <a:gdLst/>
            <a:ahLst/>
            <a:cxnLst/>
            <a:rect l="l" t="t" r="r" b="b"/>
            <a:pathLst>
              <a:path w="1851659" h="334010">
                <a:moveTo>
                  <a:pt x="166878" y="0"/>
                </a:moveTo>
                <a:lnTo>
                  <a:pt x="0" y="166877"/>
                </a:lnTo>
                <a:lnTo>
                  <a:pt x="166878" y="333755"/>
                </a:lnTo>
                <a:lnTo>
                  <a:pt x="166878" y="250316"/>
                </a:lnTo>
                <a:lnTo>
                  <a:pt x="1851660" y="250316"/>
                </a:lnTo>
                <a:lnTo>
                  <a:pt x="1851660" y="83438"/>
                </a:lnTo>
                <a:lnTo>
                  <a:pt x="166878" y="83438"/>
                </a:lnTo>
                <a:lnTo>
                  <a:pt x="166878" y="0"/>
                </a:lnTo>
                <a:close/>
              </a:path>
            </a:pathLst>
          </a:custGeom>
          <a:solidFill>
            <a:srgbClr val="396B96"/>
          </a:solidFill>
        </p:spPr>
        <p:txBody>
          <a:bodyPr wrap="square" lIns="0" tIns="0" rIns="0" bIns="0" rtlCol="0"/>
          <a:lstStyle/>
          <a:p/>
        </p:txBody>
      </p:sp>
      <p:sp>
        <p:nvSpPr>
          <p:cNvPr id="6" name="object 6"/>
          <p:cNvSpPr txBox="1"/>
          <p:nvPr/>
        </p:nvSpPr>
        <p:spPr>
          <a:xfrm>
            <a:off x="7062978" y="2189226"/>
            <a:ext cx="4122420" cy="1077595"/>
          </a:xfrm>
          <a:prstGeom prst="rect">
            <a:avLst/>
          </a:prstGeom>
          <a:solidFill>
            <a:srgbClr val="D4E2EE"/>
          </a:solidFill>
          <a:ln w="28955">
            <a:solidFill>
              <a:srgbClr val="396B96"/>
            </a:solidFill>
          </a:ln>
        </p:spPr>
        <p:txBody>
          <a:bodyPr wrap="square" lIns="0" tIns="3175" rIns="0" bIns="0" rtlCol="0" vert="horz">
            <a:spAutoFit/>
          </a:bodyPr>
          <a:lstStyle/>
          <a:p>
            <a:pPr marL="136525" marR="409575">
              <a:lnSpc>
                <a:spcPct val="131200"/>
              </a:lnSpc>
              <a:spcBef>
                <a:spcPts val="25"/>
              </a:spcBef>
            </a:pPr>
            <a:r>
              <a:rPr dirty="0" sz="1600" spc="-5" b="1">
                <a:latin typeface="Source Sans Pro"/>
                <a:cs typeface="Source Sans Pro"/>
              </a:rPr>
              <a:t>View Details </a:t>
            </a:r>
            <a:r>
              <a:rPr dirty="0" sz="1600" spc="-5">
                <a:latin typeface="Source Sans Pro"/>
                <a:cs typeface="Source Sans Pro"/>
              </a:rPr>
              <a:t>– view existing information  </a:t>
            </a:r>
            <a:r>
              <a:rPr dirty="0" sz="1600" spc="-5" b="1">
                <a:latin typeface="Source Sans Pro"/>
                <a:cs typeface="Source Sans Pro"/>
              </a:rPr>
              <a:t>Edit Details </a:t>
            </a:r>
            <a:r>
              <a:rPr dirty="0" sz="1600" spc="-5">
                <a:latin typeface="Source Sans Pro"/>
                <a:cs typeface="Source Sans Pro"/>
              </a:rPr>
              <a:t>– update existing information  </a:t>
            </a:r>
            <a:r>
              <a:rPr dirty="0" sz="1600" spc="-5" b="1">
                <a:latin typeface="Source Sans Pro"/>
                <a:cs typeface="Source Sans Pro"/>
              </a:rPr>
              <a:t>Delete </a:t>
            </a:r>
            <a:r>
              <a:rPr dirty="0" sz="1600" spc="-5">
                <a:latin typeface="Source Sans Pro"/>
                <a:cs typeface="Source Sans Pro"/>
              </a:rPr>
              <a:t>– remove existing</a:t>
            </a:r>
            <a:r>
              <a:rPr dirty="0" sz="1600" spc="-20">
                <a:latin typeface="Source Sans Pro"/>
                <a:cs typeface="Source Sans Pro"/>
              </a:rPr>
              <a:t> </a:t>
            </a:r>
            <a:r>
              <a:rPr dirty="0" sz="1600" spc="-5">
                <a:latin typeface="Source Sans Pro"/>
                <a:cs typeface="Source Sans Pro"/>
              </a:rPr>
              <a:t>information</a:t>
            </a:r>
            <a:endParaRPr sz="1600">
              <a:latin typeface="Source Sans Pro"/>
              <a:cs typeface="Source Sans Pro"/>
            </a:endParaRPr>
          </a:p>
        </p:txBody>
      </p:sp>
      <p:sp>
        <p:nvSpPr>
          <p:cNvPr id="7" name="object 7"/>
          <p:cNvSpPr txBox="1">
            <a:spLocks noGrp="1"/>
          </p:cNvSpPr>
          <p:nvPr>
            <p:ph type="title"/>
          </p:nvPr>
        </p:nvSpPr>
        <p:spPr>
          <a:xfrm>
            <a:off x="439927" y="255270"/>
            <a:ext cx="2409190" cy="831215"/>
          </a:xfrm>
          <a:prstGeom prst="rect"/>
        </p:spPr>
        <p:txBody>
          <a:bodyPr wrap="square" lIns="0" tIns="12700" rIns="0" bIns="0" rtlCol="0" vert="horz">
            <a:spAutoFit/>
          </a:bodyPr>
          <a:lstStyle/>
          <a:p>
            <a:pPr marL="12700">
              <a:lnSpc>
                <a:spcPct val="100000"/>
              </a:lnSpc>
              <a:spcBef>
                <a:spcPts val="100"/>
              </a:spcBef>
            </a:pPr>
            <a:r>
              <a:rPr dirty="0" spc="85"/>
              <a:t>Expe</a:t>
            </a:r>
            <a:r>
              <a:rPr dirty="0" spc="50"/>
              <a:t>r</a:t>
            </a:r>
            <a:r>
              <a:rPr dirty="0" spc="25"/>
              <a:t>i</a:t>
            </a:r>
            <a:r>
              <a:rPr dirty="0" spc="35"/>
              <a:t>e</a:t>
            </a:r>
            <a:r>
              <a:rPr dirty="0" spc="145"/>
              <a:t>nce</a:t>
            </a:r>
          </a:p>
          <a:p>
            <a:pPr marL="12700">
              <a:lnSpc>
                <a:spcPct val="100000"/>
              </a:lnSpc>
              <a:spcBef>
                <a:spcPts val="100"/>
              </a:spcBef>
            </a:pPr>
            <a:r>
              <a:rPr dirty="0" sz="2000" b="1">
                <a:solidFill>
                  <a:srgbClr val="000000"/>
                </a:solidFill>
                <a:latin typeface="Source Sans Pro"/>
                <a:cs typeface="Source Sans Pro"/>
              </a:rPr>
              <a:t>Summary</a:t>
            </a:r>
            <a:endParaRPr sz="2000">
              <a:latin typeface="Source Sans Pro"/>
              <a:cs typeface="Source Sans Pr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225" y="1012324"/>
            <a:ext cx="10058324" cy="4332817"/>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3443604" cy="513715"/>
          </a:xfrm>
          <a:prstGeom prst="rect"/>
        </p:spPr>
        <p:txBody>
          <a:bodyPr wrap="square" lIns="0" tIns="12700" rIns="0" bIns="0" rtlCol="0" vert="horz">
            <a:spAutoFit/>
          </a:bodyPr>
          <a:lstStyle/>
          <a:p>
            <a:pPr marL="12700">
              <a:lnSpc>
                <a:spcPct val="100000"/>
              </a:lnSpc>
              <a:spcBef>
                <a:spcPts val="100"/>
              </a:spcBef>
            </a:pPr>
            <a:r>
              <a:rPr dirty="0" spc="100"/>
              <a:t>My</a:t>
            </a:r>
            <a:r>
              <a:rPr dirty="0" spc="-210"/>
              <a:t> </a:t>
            </a:r>
            <a:r>
              <a:rPr dirty="0" spc="40"/>
              <a:t>Applications</a:t>
            </a:r>
          </a:p>
        </p:txBody>
      </p:sp>
      <p:sp>
        <p:nvSpPr>
          <p:cNvPr id="4" name="object 4"/>
          <p:cNvSpPr/>
          <p:nvPr/>
        </p:nvSpPr>
        <p:spPr>
          <a:xfrm>
            <a:off x="6118859" y="4724400"/>
            <a:ext cx="1851660" cy="334010"/>
          </a:xfrm>
          <a:custGeom>
            <a:avLst/>
            <a:gdLst/>
            <a:ahLst/>
            <a:cxnLst/>
            <a:rect l="l" t="t" r="r" b="b"/>
            <a:pathLst>
              <a:path w="1851659" h="334010">
                <a:moveTo>
                  <a:pt x="166878" y="0"/>
                </a:moveTo>
                <a:lnTo>
                  <a:pt x="0" y="166878"/>
                </a:lnTo>
                <a:lnTo>
                  <a:pt x="166878" y="333756"/>
                </a:lnTo>
                <a:lnTo>
                  <a:pt x="166878" y="250317"/>
                </a:lnTo>
                <a:lnTo>
                  <a:pt x="1851660" y="250317"/>
                </a:lnTo>
                <a:lnTo>
                  <a:pt x="1851660" y="83439"/>
                </a:lnTo>
                <a:lnTo>
                  <a:pt x="166878" y="83439"/>
                </a:lnTo>
                <a:lnTo>
                  <a:pt x="166878" y="0"/>
                </a:lnTo>
                <a:close/>
              </a:path>
            </a:pathLst>
          </a:custGeom>
          <a:solidFill>
            <a:srgbClr val="396B96"/>
          </a:solidFill>
        </p:spPr>
        <p:txBody>
          <a:bodyPr wrap="square" lIns="0" tIns="0" rIns="0" bIns="0" rtlCol="0"/>
          <a:lstStyle/>
          <a:p/>
        </p:txBody>
      </p:sp>
      <p:sp>
        <p:nvSpPr>
          <p:cNvPr id="5" name="object 5"/>
          <p:cNvSpPr txBox="1"/>
          <p:nvPr/>
        </p:nvSpPr>
        <p:spPr>
          <a:xfrm>
            <a:off x="6653021" y="4633721"/>
            <a:ext cx="2255520" cy="1400810"/>
          </a:xfrm>
          <a:prstGeom prst="rect">
            <a:avLst/>
          </a:prstGeom>
          <a:solidFill>
            <a:srgbClr val="D4E2EE"/>
          </a:solidFill>
          <a:ln w="28955">
            <a:solidFill>
              <a:srgbClr val="396B96"/>
            </a:solidFill>
          </a:ln>
        </p:spPr>
        <p:txBody>
          <a:bodyPr wrap="square" lIns="0" tIns="78740" rIns="0" bIns="0" rtlCol="0" vert="horz">
            <a:spAutoFit/>
          </a:bodyPr>
          <a:lstStyle/>
          <a:p>
            <a:pPr marL="137160">
              <a:lnSpc>
                <a:spcPct val="100000"/>
              </a:lnSpc>
              <a:spcBef>
                <a:spcPts val="620"/>
              </a:spcBef>
            </a:pPr>
            <a:r>
              <a:rPr dirty="0" sz="1600" spc="-5">
                <a:solidFill>
                  <a:srgbClr val="FF0000"/>
                </a:solidFill>
                <a:latin typeface="Source Sans Pro"/>
                <a:cs typeface="Source Sans Pro"/>
              </a:rPr>
              <a:t>Programs starting</a:t>
            </a:r>
            <a:r>
              <a:rPr dirty="0" sz="1600" spc="10">
                <a:solidFill>
                  <a:srgbClr val="FF0000"/>
                </a:solidFill>
                <a:latin typeface="Source Sans Pro"/>
                <a:cs typeface="Source Sans Pro"/>
              </a:rPr>
              <a:t> </a:t>
            </a:r>
            <a:r>
              <a:rPr dirty="0" sz="1600">
                <a:solidFill>
                  <a:srgbClr val="FF0000"/>
                </a:solidFill>
                <a:latin typeface="Source Sans Pro"/>
                <a:cs typeface="Source Sans Pro"/>
              </a:rPr>
              <a:t>in:</a:t>
            </a:r>
            <a:endParaRPr sz="1600">
              <a:latin typeface="Source Sans Pro"/>
              <a:cs typeface="Source Sans Pro"/>
            </a:endParaRPr>
          </a:p>
          <a:p>
            <a:pPr marL="424180" indent="-287020">
              <a:lnSpc>
                <a:spcPct val="100000"/>
              </a:lnSpc>
              <a:spcBef>
                <a:spcPts val="605"/>
              </a:spcBef>
              <a:buFont typeface="Arial"/>
              <a:buChar char="•"/>
              <a:tabLst>
                <a:tab pos="423545" algn="l"/>
                <a:tab pos="424180" algn="l"/>
              </a:tabLst>
            </a:pPr>
            <a:r>
              <a:rPr dirty="0" sz="1600" spc="-5">
                <a:solidFill>
                  <a:srgbClr val="FF0000"/>
                </a:solidFill>
                <a:latin typeface="Source Sans Pro"/>
                <a:cs typeface="Source Sans Pro"/>
              </a:rPr>
              <a:t>September</a:t>
            </a:r>
            <a:r>
              <a:rPr dirty="0" sz="1600" spc="-20">
                <a:solidFill>
                  <a:srgbClr val="FF0000"/>
                </a:solidFill>
                <a:latin typeface="Source Sans Pro"/>
                <a:cs typeface="Source Sans Pro"/>
              </a:rPr>
              <a:t> </a:t>
            </a:r>
            <a:r>
              <a:rPr dirty="0" sz="1600" spc="-10">
                <a:solidFill>
                  <a:srgbClr val="FF0000"/>
                </a:solidFill>
                <a:latin typeface="Source Sans Pro"/>
                <a:cs typeface="Source Sans Pro"/>
              </a:rPr>
              <a:t>2020</a:t>
            </a:r>
            <a:endParaRPr sz="1600">
              <a:latin typeface="Source Sans Pro"/>
              <a:cs typeface="Source Sans Pro"/>
            </a:endParaRPr>
          </a:p>
          <a:p>
            <a:pPr marL="424180" indent="-287020">
              <a:lnSpc>
                <a:spcPct val="100000"/>
              </a:lnSpc>
              <a:spcBef>
                <a:spcPts val="600"/>
              </a:spcBef>
              <a:buFont typeface="Arial"/>
              <a:buChar char="•"/>
              <a:tabLst>
                <a:tab pos="423545" algn="l"/>
                <a:tab pos="424180" algn="l"/>
              </a:tabLst>
            </a:pPr>
            <a:r>
              <a:rPr dirty="0" sz="1600" spc="-5">
                <a:solidFill>
                  <a:srgbClr val="FF0000"/>
                </a:solidFill>
                <a:latin typeface="Source Sans Pro"/>
                <a:cs typeface="Source Sans Pro"/>
              </a:rPr>
              <a:t>January</a:t>
            </a:r>
            <a:r>
              <a:rPr dirty="0" sz="1600" spc="15">
                <a:solidFill>
                  <a:srgbClr val="FF0000"/>
                </a:solidFill>
                <a:latin typeface="Source Sans Pro"/>
                <a:cs typeface="Source Sans Pro"/>
              </a:rPr>
              <a:t> </a:t>
            </a:r>
            <a:r>
              <a:rPr dirty="0" sz="1600" spc="-10">
                <a:solidFill>
                  <a:srgbClr val="FF0000"/>
                </a:solidFill>
                <a:latin typeface="Source Sans Pro"/>
                <a:cs typeface="Source Sans Pro"/>
              </a:rPr>
              <a:t>2021</a:t>
            </a:r>
            <a:endParaRPr sz="1600">
              <a:latin typeface="Source Sans Pro"/>
              <a:cs typeface="Source Sans Pro"/>
            </a:endParaRPr>
          </a:p>
          <a:p>
            <a:pPr marL="424180" indent="-287020">
              <a:lnSpc>
                <a:spcPct val="100000"/>
              </a:lnSpc>
              <a:spcBef>
                <a:spcPts val="595"/>
              </a:spcBef>
              <a:buFont typeface="Arial"/>
              <a:buChar char="•"/>
              <a:tabLst>
                <a:tab pos="423545" algn="l"/>
                <a:tab pos="424180" algn="l"/>
              </a:tabLst>
            </a:pPr>
            <a:r>
              <a:rPr dirty="0" sz="1600" spc="-5">
                <a:solidFill>
                  <a:srgbClr val="FF0000"/>
                </a:solidFill>
                <a:latin typeface="Source Sans Pro"/>
                <a:cs typeface="Source Sans Pro"/>
              </a:rPr>
              <a:t>May</a:t>
            </a:r>
            <a:r>
              <a:rPr dirty="0" sz="1600" spc="5">
                <a:solidFill>
                  <a:srgbClr val="FF0000"/>
                </a:solidFill>
                <a:latin typeface="Source Sans Pro"/>
                <a:cs typeface="Source Sans Pro"/>
              </a:rPr>
              <a:t> </a:t>
            </a:r>
            <a:r>
              <a:rPr dirty="0" sz="1600" spc="-10">
                <a:solidFill>
                  <a:srgbClr val="FF0000"/>
                </a:solidFill>
                <a:latin typeface="Source Sans Pro"/>
                <a:cs typeface="Source Sans Pro"/>
              </a:rPr>
              <a:t>2021</a:t>
            </a:r>
            <a:endParaRPr sz="1600">
              <a:latin typeface="Source Sans Pro"/>
              <a:cs typeface="Source Sans Pro"/>
            </a:endParaRPr>
          </a:p>
        </p:txBody>
      </p:sp>
      <p:sp>
        <p:nvSpPr>
          <p:cNvPr id="6" name="object 6"/>
          <p:cNvSpPr txBox="1"/>
          <p:nvPr/>
        </p:nvSpPr>
        <p:spPr>
          <a:xfrm>
            <a:off x="2999994" y="3156966"/>
            <a:ext cx="5908675" cy="1323340"/>
          </a:xfrm>
          <a:prstGeom prst="rect">
            <a:avLst/>
          </a:prstGeom>
          <a:solidFill>
            <a:srgbClr val="D4E2EE"/>
          </a:solidFill>
          <a:ln w="28955">
            <a:solidFill>
              <a:srgbClr val="396B96"/>
            </a:solidFill>
          </a:ln>
        </p:spPr>
        <p:txBody>
          <a:bodyPr wrap="square" lIns="0" tIns="78105" rIns="0" bIns="0" rtlCol="0" vert="horz">
            <a:spAutoFit/>
          </a:bodyPr>
          <a:lstStyle/>
          <a:p>
            <a:pPr marL="135890">
              <a:lnSpc>
                <a:spcPct val="100000"/>
              </a:lnSpc>
              <a:spcBef>
                <a:spcPts val="615"/>
              </a:spcBef>
            </a:pPr>
            <a:r>
              <a:rPr dirty="0" sz="1600" spc="-5" b="1">
                <a:latin typeface="Source Sans Pro"/>
                <a:cs typeface="Source Sans Pro"/>
              </a:rPr>
              <a:t>Click the button with the start date you wish to apply</a:t>
            </a:r>
            <a:r>
              <a:rPr dirty="0" sz="1600" spc="95" b="1">
                <a:latin typeface="Source Sans Pro"/>
                <a:cs typeface="Source Sans Pro"/>
              </a:rPr>
              <a:t> </a:t>
            </a:r>
            <a:r>
              <a:rPr dirty="0" sz="1600" spc="-5" b="1">
                <a:latin typeface="Source Sans Pro"/>
                <a:cs typeface="Source Sans Pro"/>
              </a:rPr>
              <a:t>to.</a:t>
            </a:r>
            <a:endParaRPr sz="1600">
              <a:latin typeface="Source Sans Pro"/>
              <a:cs typeface="Source Sans Pro"/>
            </a:endParaRPr>
          </a:p>
          <a:p>
            <a:pPr marL="135890" marR="486409">
              <a:lnSpc>
                <a:spcPct val="100000"/>
              </a:lnSpc>
              <a:spcBef>
                <a:spcPts val="605"/>
              </a:spcBef>
            </a:pPr>
            <a:r>
              <a:rPr dirty="0" sz="1600" spc="-5">
                <a:latin typeface="Source Sans Pro"/>
                <a:cs typeface="Source Sans Pro"/>
              </a:rPr>
              <a:t>Selecting programs from </a:t>
            </a:r>
            <a:r>
              <a:rPr dirty="0" sz="1600" spc="-10">
                <a:latin typeface="Source Sans Pro"/>
                <a:cs typeface="Source Sans Pro"/>
              </a:rPr>
              <a:t>BOTH </a:t>
            </a:r>
            <a:r>
              <a:rPr dirty="0" sz="1600" spc="-5">
                <a:latin typeface="Source Sans Pro"/>
                <a:cs typeface="Source Sans Pro"/>
              </a:rPr>
              <a:t>application cycles will result in  two applications and an additional application processing</a:t>
            </a:r>
            <a:r>
              <a:rPr dirty="0" sz="1600" spc="114">
                <a:latin typeface="Source Sans Pro"/>
                <a:cs typeface="Source Sans Pro"/>
              </a:rPr>
              <a:t> </a:t>
            </a:r>
            <a:r>
              <a:rPr dirty="0" sz="1600" spc="-5">
                <a:latin typeface="Source Sans Pro"/>
                <a:cs typeface="Source Sans Pro"/>
              </a:rPr>
              <a:t>fee.</a:t>
            </a:r>
            <a:endParaRPr sz="1600">
              <a:latin typeface="Source Sans Pro"/>
              <a:cs typeface="Source Sans Pro"/>
            </a:endParaRPr>
          </a:p>
          <a:p>
            <a:pPr marL="135890">
              <a:lnSpc>
                <a:spcPct val="100000"/>
              </a:lnSpc>
              <a:spcBef>
                <a:spcPts val="600"/>
              </a:spcBef>
            </a:pPr>
            <a:r>
              <a:rPr dirty="0" sz="1600" spc="-5" b="1">
                <a:latin typeface="Source Sans Pro"/>
                <a:cs typeface="Source Sans Pro"/>
              </a:rPr>
              <a:t>Note: </a:t>
            </a:r>
            <a:r>
              <a:rPr dirty="0" sz="1600" spc="-5">
                <a:latin typeface="Source Sans Pro"/>
                <a:cs typeface="Source Sans Pro"/>
              </a:rPr>
              <a:t>Fees paid on duplicate applications are</a:t>
            </a:r>
            <a:r>
              <a:rPr dirty="0" sz="1600" spc="110">
                <a:latin typeface="Source Sans Pro"/>
                <a:cs typeface="Source Sans Pro"/>
              </a:rPr>
              <a:t> </a:t>
            </a:r>
            <a:r>
              <a:rPr dirty="0" sz="1600" spc="-5">
                <a:latin typeface="Source Sans Pro"/>
                <a:cs typeface="Source Sans Pro"/>
              </a:rPr>
              <a:t>non-refundable.</a:t>
            </a:r>
            <a:endParaRPr sz="1600">
              <a:latin typeface="Source Sans Pro"/>
              <a:cs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3299" y="1138407"/>
            <a:ext cx="7691057" cy="549778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12700" rIns="0" bIns="0" rtlCol="0" vert="horz">
            <a:spAutoFit/>
          </a:bodyPr>
          <a:lstStyle/>
          <a:p>
            <a:pPr marL="12700">
              <a:lnSpc>
                <a:spcPct val="100000"/>
              </a:lnSpc>
              <a:spcBef>
                <a:spcPts val="100"/>
              </a:spcBef>
            </a:pPr>
            <a:r>
              <a:rPr dirty="0" spc="100"/>
              <a:t>My</a:t>
            </a:r>
            <a:r>
              <a:rPr dirty="0" spc="-210"/>
              <a:t> </a:t>
            </a:r>
            <a:r>
              <a:rPr dirty="0" spc="40"/>
              <a:t>Applications</a:t>
            </a:r>
          </a:p>
        </p:txBody>
      </p:sp>
      <p:sp>
        <p:nvSpPr>
          <p:cNvPr id="4" name="object 4"/>
          <p:cNvSpPr/>
          <p:nvPr/>
        </p:nvSpPr>
        <p:spPr>
          <a:xfrm>
            <a:off x="3309620" y="3313684"/>
            <a:ext cx="1988820" cy="334010"/>
          </a:xfrm>
          <a:custGeom>
            <a:avLst/>
            <a:gdLst/>
            <a:ahLst/>
            <a:cxnLst/>
            <a:rect l="l" t="t" r="r" b="b"/>
            <a:pathLst>
              <a:path w="1988820" h="334010">
                <a:moveTo>
                  <a:pt x="166878" y="0"/>
                </a:moveTo>
                <a:lnTo>
                  <a:pt x="0" y="166877"/>
                </a:lnTo>
                <a:lnTo>
                  <a:pt x="166878" y="333755"/>
                </a:lnTo>
                <a:lnTo>
                  <a:pt x="166878" y="250316"/>
                </a:lnTo>
                <a:lnTo>
                  <a:pt x="1988820" y="250316"/>
                </a:lnTo>
                <a:lnTo>
                  <a:pt x="1988820" y="83438"/>
                </a:lnTo>
                <a:lnTo>
                  <a:pt x="166878" y="83438"/>
                </a:lnTo>
                <a:lnTo>
                  <a:pt x="166878" y="0"/>
                </a:lnTo>
                <a:close/>
              </a:path>
            </a:pathLst>
          </a:custGeom>
          <a:solidFill>
            <a:srgbClr val="396B96"/>
          </a:solidFill>
        </p:spPr>
        <p:txBody>
          <a:bodyPr wrap="square" lIns="0" tIns="0" rIns="0" bIns="0" rtlCol="0"/>
          <a:lstStyle/>
          <a:p/>
        </p:txBody>
      </p:sp>
      <p:sp>
        <p:nvSpPr>
          <p:cNvPr id="5" name="object 5"/>
          <p:cNvSpPr txBox="1"/>
          <p:nvPr/>
        </p:nvSpPr>
        <p:spPr>
          <a:xfrm>
            <a:off x="3924553" y="2819145"/>
            <a:ext cx="5902960" cy="1323340"/>
          </a:xfrm>
          <a:prstGeom prst="rect">
            <a:avLst/>
          </a:prstGeom>
          <a:solidFill>
            <a:srgbClr val="D4E2EE"/>
          </a:solidFill>
          <a:ln w="28955">
            <a:solidFill>
              <a:srgbClr val="396B96"/>
            </a:solidFill>
          </a:ln>
        </p:spPr>
        <p:txBody>
          <a:bodyPr wrap="square" lIns="0" tIns="78740" rIns="0" bIns="0" rtlCol="0" vert="horz">
            <a:spAutoFit/>
          </a:bodyPr>
          <a:lstStyle/>
          <a:p>
            <a:pPr marL="135890">
              <a:lnSpc>
                <a:spcPct val="100000"/>
              </a:lnSpc>
              <a:spcBef>
                <a:spcPts val="620"/>
              </a:spcBef>
            </a:pPr>
            <a:r>
              <a:rPr dirty="0" sz="1600" spc="-5">
                <a:latin typeface="Source Sans Pro"/>
                <a:cs typeface="Source Sans Pro"/>
              </a:rPr>
              <a:t>Click the </a:t>
            </a:r>
            <a:r>
              <a:rPr dirty="0" sz="1600" spc="-5" b="1">
                <a:latin typeface="Source Sans Pro"/>
                <a:cs typeface="Source Sans Pro"/>
              </a:rPr>
              <a:t>Add a Program </a:t>
            </a:r>
            <a:r>
              <a:rPr dirty="0" sz="1600" spc="-5">
                <a:latin typeface="Source Sans Pro"/>
                <a:cs typeface="Source Sans Pro"/>
              </a:rPr>
              <a:t>button to get</a:t>
            </a:r>
            <a:r>
              <a:rPr dirty="0" sz="1600" spc="35">
                <a:latin typeface="Source Sans Pro"/>
                <a:cs typeface="Source Sans Pro"/>
              </a:rPr>
              <a:t> </a:t>
            </a:r>
            <a:r>
              <a:rPr dirty="0" sz="1600" spc="-5">
                <a:latin typeface="Source Sans Pro"/>
                <a:cs typeface="Source Sans Pro"/>
              </a:rPr>
              <a:t>started.</a:t>
            </a:r>
            <a:endParaRPr sz="1600">
              <a:latin typeface="Source Sans Pro"/>
              <a:cs typeface="Source Sans Pro"/>
            </a:endParaRPr>
          </a:p>
          <a:p>
            <a:pPr marL="135890" marR="464184">
              <a:lnSpc>
                <a:spcPct val="100000"/>
              </a:lnSpc>
              <a:spcBef>
                <a:spcPts val="600"/>
              </a:spcBef>
            </a:pPr>
            <a:r>
              <a:rPr dirty="0" sz="1600" spc="-5">
                <a:latin typeface="Source Sans Pro"/>
                <a:cs typeface="Source Sans Pro"/>
              </a:rPr>
              <a:t>You may apply to a maximum of </a:t>
            </a:r>
            <a:r>
              <a:rPr dirty="0" sz="1600" spc="-5" b="1">
                <a:latin typeface="Source Sans Pro"/>
                <a:cs typeface="Source Sans Pro"/>
              </a:rPr>
              <a:t>FIVE </a:t>
            </a:r>
            <a:r>
              <a:rPr dirty="0" sz="1600" spc="-5">
                <a:latin typeface="Source Sans Pro"/>
                <a:cs typeface="Source Sans Pro"/>
              </a:rPr>
              <a:t>program choices with no  more than </a:t>
            </a:r>
            <a:r>
              <a:rPr dirty="0" sz="1600" spc="-5" b="1">
                <a:latin typeface="Source Sans Pro"/>
                <a:cs typeface="Source Sans Pro"/>
              </a:rPr>
              <a:t>THREE </a:t>
            </a:r>
            <a:r>
              <a:rPr dirty="0" sz="1600" spc="-5">
                <a:latin typeface="Source Sans Pro"/>
                <a:cs typeface="Source Sans Pro"/>
              </a:rPr>
              <a:t>at any one</a:t>
            </a:r>
            <a:r>
              <a:rPr dirty="0" sz="1600" spc="45">
                <a:latin typeface="Source Sans Pro"/>
                <a:cs typeface="Source Sans Pro"/>
              </a:rPr>
              <a:t> </a:t>
            </a:r>
            <a:r>
              <a:rPr dirty="0" sz="1600" spc="-5">
                <a:latin typeface="Source Sans Pro"/>
                <a:cs typeface="Source Sans Pro"/>
              </a:rPr>
              <a:t>college.</a:t>
            </a:r>
            <a:endParaRPr sz="1600">
              <a:latin typeface="Source Sans Pro"/>
              <a:cs typeface="Source Sans Pro"/>
            </a:endParaRPr>
          </a:p>
          <a:p>
            <a:pPr marL="135890">
              <a:lnSpc>
                <a:spcPct val="100000"/>
              </a:lnSpc>
              <a:spcBef>
                <a:spcPts val="600"/>
              </a:spcBef>
            </a:pPr>
            <a:r>
              <a:rPr dirty="0" sz="1600" spc="-5">
                <a:latin typeface="Source Sans Pro"/>
                <a:cs typeface="Source Sans Pro"/>
              </a:rPr>
              <a:t>You cannot create additional accounts to apply to more</a:t>
            </a:r>
            <a:r>
              <a:rPr dirty="0" sz="1600" spc="75">
                <a:latin typeface="Source Sans Pro"/>
                <a:cs typeface="Source Sans Pro"/>
              </a:rPr>
              <a:t> </a:t>
            </a:r>
            <a:r>
              <a:rPr dirty="0" sz="1600" spc="-5">
                <a:latin typeface="Source Sans Pro"/>
                <a:cs typeface="Source Sans Pro"/>
              </a:rPr>
              <a:t>programs.</a:t>
            </a:r>
            <a:endParaRPr sz="1600">
              <a:latin typeface="Source Sans Pro"/>
              <a:cs typeface="Source Sans Pro"/>
            </a:endParaRPr>
          </a:p>
        </p:txBody>
      </p:sp>
      <p:sp>
        <p:nvSpPr>
          <p:cNvPr id="6" name="object 6"/>
          <p:cNvSpPr/>
          <p:nvPr/>
        </p:nvSpPr>
        <p:spPr>
          <a:xfrm>
            <a:off x="3022600" y="6030467"/>
            <a:ext cx="1775460" cy="335280"/>
          </a:xfrm>
          <a:custGeom>
            <a:avLst/>
            <a:gdLst/>
            <a:ahLst/>
            <a:cxnLst/>
            <a:rect l="l" t="t" r="r" b="b"/>
            <a:pathLst>
              <a:path w="1775460" h="335279">
                <a:moveTo>
                  <a:pt x="167640" y="0"/>
                </a:moveTo>
                <a:lnTo>
                  <a:pt x="0" y="167639"/>
                </a:lnTo>
                <a:lnTo>
                  <a:pt x="167640" y="335279"/>
                </a:lnTo>
                <a:lnTo>
                  <a:pt x="167640" y="251459"/>
                </a:lnTo>
                <a:lnTo>
                  <a:pt x="1775460" y="251459"/>
                </a:lnTo>
                <a:lnTo>
                  <a:pt x="1775460" y="83819"/>
                </a:lnTo>
                <a:lnTo>
                  <a:pt x="167640" y="83819"/>
                </a:lnTo>
                <a:lnTo>
                  <a:pt x="167640" y="0"/>
                </a:lnTo>
                <a:close/>
              </a:path>
            </a:pathLst>
          </a:custGeom>
          <a:solidFill>
            <a:srgbClr val="396B96"/>
          </a:solidFill>
        </p:spPr>
        <p:txBody>
          <a:bodyPr wrap="square" lIns="0" tIns="0" rIns="0" bIns="0" rtlCol="0"/>
          <a:lstStyle/>
          <a:p/>
        </p:txBody>
      </p:sp>
      <p:sp>
        <p:nvSpPr>
          <p:cNvPr id="7" name="object 7"/>
          <p:cNvSpPr/>
          <p:nvPr/>
        </p:nvSpPr>
        <p:spPr>
          <a:xfrm>
            <a:off x="1247648" y="5617971"/>
            <a:ext cx="1207135" cy="334010"/>
          </a:xfrm>
          <a:custGeom>
            <a:avLst/>
            <a:gdLst/>
            <a:ahLst/>
            <a:cxnLst/>
            <a:rect l="l" t="t" r="r" b="b"/>
            <a:pathLst>
              <a:path w="1207135" h="334010">
                <a:moveTo>
                  <a:pt x="1040130" y="0"/>
                </a:moveTo>
                <a:lnTo>
                  <a:pt x="1040130" y="83438"/>
                </a:lnTo>
                <a:lnTo>
                  <a:pt x="0" y="83438"/>
                </a:lnTo>
                <a:lnTo>
                  <a:pt x="0" y="250316"/>
                </a:lnTo>
                <a:lnTo>
                  <a:pt x="1040130" y="250316"/>
                </a:lnTo>
                <a:lnTo>
                  <a:pt x="1040130" y="333755"/>
                </a:lnTo>
                <a:lnTo>
                  <a:pt x="1207008" y="166877"/>
                </a:lnTo>
                <a:lnTo>
                  <a:pt x="1040130" y="0"/>
                </a:lnTo>
                <a:close/>
              </a:path>
            </a:pathLst>
          </a:custGeom>
          <a:solidFill>
            <a:srgbClr val="396B96"/>
          </a:solidFill>
        </p:spPr>
        <p:txBody>
          <a:bodyPr wrap="square" lIns="0" tIns="0" rIns="0" bIns="0" rtlCol="0"/>
          <a:lstStyle/>
          <a:p/>
        </p:txBody>
      </p:sp>
      <p:sp>
        <p:nvSpPr>
          <p:cNvPr id="8" name="object 8"/>
          <p:cNvSpPr txBox="1"/>
          <p:nvPr/>
        </p:nvSpPr>
        <p:spPr>
          <a:xfrm>
            <a:off x="518413" y="5370321"/>
            <a:ext cx="1407160" cy="923925"/>
          </a:xfrm>
          <a:prstGeom prst="rect">
            <a:avLst/>
          </a:prstGeom>
          <a:solidFill>
            <a:srgbClr val="D4E2EE"/>
          </a:solidFill>
          <a:ln w="28955">
            <a:solidFill>
              <a:srgbClr val="396B96"/>
            </a:solidFill>
          </a:ln>
        </p:spPr>
        <p:txBody>
          <a:bodyPr wrap="square" lIns="0" tIns="78740" rIns="0" bIns="0" rtlCol="0" vert="horz">
            <a:spAutoFit/>
          </a:bodyPr>
          <a:lstStyle/>
          <a:p>
            <a:pPr algn="just" marL="135255" marR="235585">
              <a:lnSpc>
                <a:spcPct val="100000"/>
              </a:lnSpc>
              <a:spcBef>
                <a:spcPts val="620"/>
              </a:spcBef>
            </a:pPr>
            <a:r>
              <a:rPr dirty="0" sz="1600" spc="-5">
                <a:latin typeface="Source Sans Pro"/>
                <a:cs typeface="Source Sans Pro"/>
              </a:rPr>
              <a:t>Record</a:t>
            </a:r>
            <a:r>
              <a:rPr dirty="0" sz="1600" spc="-90">
                <a:latin typeface="Source Sans Pro"/>
                <a:cs typeface="Source Sans Pro"/>
              </a:rPr>
              <a:t> </a:t>
            </a:r>
            <a:r>
              <a:rPr dirty="0" sz="1600" spc="-5">
                <a:latin typeface="Source Sans Pro"/>
                <a:cs typeface="Source Sans Pro"/>
              </a:rPr>
              <a:t>your  </a:t>
            </a:r>
            <a:r>
              <a:rPr dirty="0" sz="1600" spc="-5" b="1">
                <a:latin typeface="Source Sans Pro"/>
                <a:cs typeface="Source Sans Pro"/>
              </a:rPr>
              <a:t>A</a:t>
            </a:r>
            <a:r>
              <a:rPr dirty="0" sz="1600" spc="-15" b="1">
                <a:latin typeface="Source Sans Pro"/>
                <a:cs typeface="Source Sans Pro"/>
              </a:rPr>
              <a:t>p</a:t>
            </a:r>
            <a:r>
              <a:rPr dirty="0" sz="1600" spc="-5" b="1">
                <a:latin typeface="Source Sans Pro"/>
                <a:cs typeface="Source Sans Pro"/>
              </a:rPr>
              <a:t>p</a:t>
            </a:r>
            <a:r>
              <a:rPr dirty="0" sz="1600" spc="-10" b="1">
                <a:latin typeface="Source Sans Pro"/>
                <a:cs typeface="Source Sans Pro"/>
              </a:rPr>
              <a:t>l</a:t>
            </a:r>
            <a:r>
              <a:rPr dirty="0" sz="1600" spc="-5" b="1">
                <a:latin typeface="Source Sans Pro"/>
                <a:cs typeface="Source Sans Pro"/>
              </a:rPr>
              <a:t>ication  </a:t>
            </a:r>
            <a:r>
              <a:rPr dirty="0" sz="1600" spc="-5" b="1">
                <a:latin typeface="Source Sans Pro"/>
                <a:cs typeface="Source Sans Pro"/>
              </a:rPr>
              <a:t>Number</a:t>
            </a:r>
            <a:endParaRPr sz="1600">
              <a:latin typeface="Source Sans Pro"/>
              <a:cs typeface="Source Sans Pro"/>
            </a:endParaRPr>
          </a:p>
        </p:txBody>
      </p:sp>
      <p:sp>
        <p:nvSpPr>
          <p:cNvPr id="9" name="object 9"/>
          <p:cNvSpPr txBox="1"/>
          <p:nvPr/>
        </p:nvSpPr>
        <p:spPr>
          <a:xfrm>
            <a:off x="3555238" y="5804153"/>
            <a:ext cx="3929379" cy="676910"/>
          </a:xfrm>
          <a:prstGeom prst="rect">
            <a:avLst/>
          </a:prstGeom>
          <a:solidFill>
            <a:srgbClr val="D4E2EE"/>
          </a:solidFill>
          <a:ln w="28955">
            <a:solidFill>
              <a:srgbClr val="396B96"/>
            </a:solidFill>
          </a:ln>
        </p:spPr>
        <p:txBody>
          <a:bodyPr wrap="square" lIns="0" tIns="79375" rIns="0" bIns="0" rtlCol="0" vert="horz">
            <a:spAutoFit/>
          </a:bodyPr>
          <a:lstStyle/>
          <a:p>
            <a:pPr marL="135890" marR="186055">
              <a:lnSpc>
                <a:spcPct val="100000"/>
              </a:lnSpc>
              <a:spcBef>
                <a:spcPts val="625"/>
              </a:spcBef>
            </a:pPr>
            <a:r>
              <a:rPr dirty="0" sz="1600" spc="-5" b="1">
                <a:latin typeface="Source Sans Pro"/>
                <a:cs typeface="Source Sans Pro"/>
              </a:rPr>
              <a:t>Received Date – </a:t>
            </a:r>
            <a:r>
              <a:rPr dirty="0" sz="1600" spc="-5">
                <a:latin typeface="Source Sans Pro"/>
                <a:cs typeface="Source Sans Pro"/>
              </a:rPr>
              <a:t>the date your application  fee payment is received and</a:t>
            </a:r>
            <a:r>
              <a:rPr dirty="0" sz="1600">
                <a:latin typeface="Source Sans Pro"/>
                <a:cs typeface="Source Sans Pro"/>
              </a:rPr>
              <a:t> </a:t>
            </a:r>
            <a:r>
              <a:rPr dirty="0" sz="1600" spc="-5">
                <a:latin typeface="Source Sans Pro"/>
                <a:cs typeface="Source Sans Pro"/>
              </a:rPr>
              <a:t>processed</a:t>
            </a:r>
            <a:endParaRPr sz="1600">
              <a:latin typeface="Source Sans Pro"/>
              <a:cs typeface="Source Sans Pro"/>
            </a:endParaRPr>
          </a:p>
        </p:txBody>
      </p:sp>
      <p:sp>
        <p:nvSpPr>
          <p:cNvPr id="10" name="object 10"/>
          <p:cNvSpPr/>
          <p:nvPr/>
        </p:nvSpPr>
        <p:spPr>
          <a:xfrm>
            <a:off x="2288032" y="1077975"/>
            <a:ext cx="1851660" cy="334010"/>
          </a:xfrm>
          <a:custGeom>
            <a:avLst/>
            <a:gdLst/>
            <a:ahLst/>
            <a:cxnLst/>
            <a:rect l="l" t="t" r="r" b="b"/>
            <a:pathLst>
              <a:path w="1851660" h="334009">
                <a:moveTo>
                  <a:pt x="166878" y="0"/>
                </a:moveTo>
                <a:lnTo>
                  <a:pt x="0" y="166877"/>
                </a:lnTo>
                <a:lnTo>
                  <a:pt x="166878" y="333755"/>
                </a:lnTo>
                <a:lnTo>
                  <a:pt x="166878" y="250316"/>
                </a:lnTo>
                <a:lnTo>
                  <a:pt x="1851660" y="250316"/>
                </a:lnTo>
                <a:lnTo>
                  <a:pt x="1851660" y="83438"/>
                </a:lnTo>
                <a:lnTo>
                  <a:pt x="166878" y="83438"/>
                </a:lnTo>
                <a:lnTo>
                  <a:pt x="166878" y="0"/>
                </a:lnTo>
                <a:close/>
              </a:path>
            </a:pathLst>
          </a:custGeom>
          <a:solidFill>
            <a:srgbClr val="396B96"/>
          </a:solidFill>
        </p:spPr>
        <p:txBody>
          <a:bodyPr wrap="square" lIns="0" tIns="0" rIns="0" bIns="0" rtlCol="0"/>
          <a:lstStyle/>
          <a:p/>
        </p:txBody>
      </p:sp>
      <p:sp>
        <p:nvSpPr>
          <p:cNvPr id="11" name="object 11"/>
          <p:cNvSpPr txBox="1"/>
          <p:nvPr/>
        </p:nvSpPr>
        <p:spPr>
          <a:xfrm>
            <a:off x="2730754" y="1025397"/>
            <a:ext cx="2857500" cy="429895"/>
          </a:xfrm>
          <a:prstGeom prst="rect">
            <a:avLst/>
          </a:prstGeom>
          <a:solidFill>
            <a:srgbClr val="D4E2EE"/>
          </a:solidFill>
          <a:ln w="28955">
            <a:solidFill>
              <a:srgbClr val="396B96"/>
            </a:solidFill>
          </a:ln>
        </p:spPr>
        <p:txBody>
          <a:bodyPr wrap="square" lIns="0" tIns="77470" rIns="0" bIns="0" rtlCol="0" vert="horz">
            <a:spAutoFit/>
          </a:bodyPr>
          <a:lstStyle/>
          <a:p>
            <a:pPr marL="137160">
              <a:lnSpc>
                <a:spcPct val="100000"/>
              </a:lnSpc>
              <a:spcBef>
                <a:spcPts val="610"/>
              </a:spcBef>
            </a:pPr>
            <a:r>
              <a:rPr dirty="0" sz="1600" spc="-5">
                <a:latin typeface="Source Sans Pro"/>
                <a:cs typeface="Source Sans Pro"/>
              </a:rPr>
              <a:t>Record your </a:t>
            </a:r>
            <a:r>
              <a:rPr dirty="0" sz="1600" spc="-5" b="1">
                <a:latin typeface="Source Sans Pro"/>
                <a:cs typeface="Source Sans Pro"/>
              </a:rPr>
              <a:t>Account</a:t>
            </a:r>
            <a:r>
              <a:rPr dirty="0" sz="1600" spc="-10" b="1">
                <a:latin typeface="Source Sans Pro"/>
                <a:cs typeface="Source Sans Pro"/>
              </a:rPr>
              <a:t> </a:t>
            </a:r>
            <a:r>
              <a:rPr dirty="0" sz="1600" spc="-5" b="1">
                <a:latin typeface="Source Sans Pro"/>
                <a:cs typeface="Source Sans Pro"/>
              </a:rPr>
              <a:t>Number</a:t>
            </a:r>
            <a:endParaRPr sz="1600">
              <a:latin typeface="Source Sans Pro"/>
              <a:cs typeface="Source Sans Pro"/>
            </a:endParaRPr>
          </a:p>
        </p:txBody>
      </p:sp>
      <p:sp>
        <p:nvSpPr>
          <p:cNvPr id="12" name="object 12"/>
          <p:cNvSpPr txBox="1"/>
          <p:nvPr/>
        </p:nvSpPr>
        <p:spPr>
          <a:xfrm>
            <a:off x="439927" y="755650"/>
            <a:ext cx="1931670" cy="330835"/>
          </a:xfrm>
          <a:prstGeom prst="rect">
            <a:avLst/>
          </a:prstGeom>
        </p:spPr>
        <p:txBody>
          <a:bodyPr wrap="square" lIns="0" tIns="13335" rIns="0" bIns="0" rtlCol="0" vert="horz">
            <a:spAutoFit/>
          </a:bodyPr>
          <a:lstStyle/>
          <a:p>
            <a:pPr marL="12700">
              <a:lnSpc>
                <a:spcPct val="100000"/>
              </a:lnSpc>
              <a:spcBef>
                <a:spcPts val="105"/>
              </a:spcBef>
            </a:pPr>
            <a:r>
              <a:rPr dirty="0" sz="2000" spc="-5" b="1">
                <a:latin typeface="Source Sans Pro"/>
                <a:cs typeface="Source Sans Pro"/>
              </a:rPr>
              <a:t>Program</a:t>
            </a:r>
            <a:r>
              <a:rPr dirty="0" sz="2000" spc="-60" b="1">
                <a:latin typeface="Source Sans Pro"/>
                <a:cs typeface="Source Sans Pro"/>
              </a:rPr>
              <a:t> </a:t>
            </a:r>
            <a:r>
              <a:rPr dirty="0" sz="2000" b="1">
                <a:latin typeface="Source Sans Pro"/>
                <a:cs typeface="Source Sans Pro"/>
              </a:rPr>
              <a:t>Choices</a:t>
            </a:r>
            <a:endParaRPr sz="2000">
              <a:latin typeface="Source Sans Pro"/>
              <a:cs typeface="Source Sans Pr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770" y="1155590"/>
            <a:ext cx="10041235" cy="4771107"/>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827014" y="3601973"/>
            <a:ext cx="5378450" cy="1645920"/>
          </a:xfrm>
          <a:prstGeom prst="rect">
            <a:avLst/>
          </a:prstGeom>
          <a:solidFill>
            <a:srgbClr val="D4E2EE"/>
          </a:solidFill>
          <a:ln w="28955">
            <a:solidFill>
              <a:srgbClr val="396B96"/>
            </a:solidFill>
          </a:ln>
        </p:spPr>
        <p:txBody>
          <a:bodyPr wrap="square" lIns="0" tIns="78105" rIns="0" bIns="0" rtlCol="0" vert="horz">
            <a:spAutoFit/>
          </a:bodyPr>
          <a:lstStyle/>
          <a:p>
            <a:pPr marL="136525">
              <a:lnSpc>
                <a:spcPct val="100000"/>
              </a:lnSpc>
              <a:spcBef>
                <a:spcPts val="615"/>
              </a:spcBef>
            </a:pPr>
            <a:r>
              <a:rPr dirty="0" sz="1600" spc="-5">
                <a:latin typeface="Source Sans Pro"/>
                <a:cs typeface="Source Sans Pro"/>
              </a:rPr>
              <a:t>Enter the code or title of the program you wish to search</a:t>
            </a:r>
            <a:r>
              <a:rPr dirty="0" sz="1600" spc="60">
                <a:latin typeface="Source Sans Pro"/>
                <a:cs typeface="Source Sans Pro"/>
              </a:rPr>
              <a:t> </a:t>
            </a:r>
            <a:r>
              <a:rPr dirty="0" sz="1600" spc="-5">
                <a:latin typeface="Source Sans Pro"/>
                <a:cs typeface="Source Sans Pro"/>
              </a:rPr>
              <a:t>for.</a:t>
            </a:r>
            <a:endParaRPr sz="1600">
              <a:latin typeface="Source Sans Pro"/>
              <a:cs typeface="Source Sans Pro"/>
            </a:endParaRPr>
          </a:p>
          <a:p>
            <a:pPr marL="136525" marR="228600">
              <a:lnSpc>
                <a:spcPct val="100000"/>
              </a:lnSpc>
              <a:spcBef>
                <a:spcPts val="605"/>
              </a:spcBef>
            </a:pPr>
            <a:r>
              <a:rPr dirty="0" sz="1600" spc="-5">
                <a:latin typeface="Source Sans Pro"/>
                <a:cs typeface="Source Sans Pro"/>
              </a:rPr>
              <a:t>If you don’t know the exact program title, enter a word that  you believe is part of the</a:t>
            </a:r>
            <a:r>
              <a:rPr dirty="0" sz="1600">
                <a:latin typeface="Source Sans Pro"/>
                <a:cs typeface="Source Sans Pro"/>
              </a:rPr>
              <a:t> </a:t>
            </a:r>
            <a:r>
              <a:rPr dirty="0" sz="1600" spc="-5">
                <a:latin typeface="Source Sans Pro"/>
                <a:cs typeface="Source Sans Pro"/>
              </a:rPr>
              <a:t>title.</a:t>
            </a:r>
            <a:endParaRPr sz="1600">
              <a:latin typeface="Source Sans Pro"/>
              <a:cs typeface="Source Sans Pro"/>
            </a:endParaRPr>
          </a:p>
          <a:p>
            <a:pPr marL="136525" marR="133985">
              <a:lnSpc>
                <a:spcPct val="131300"/>
              </a:lnSpc>
            </a:pPr>
            <a:r>
              <a:rPr dirty="0" sz="1600" spc="-5">
                <a:latin typeface="Source Sans Pro"/>
                <a:cs typeface="Source Sans Pro"/>
              </a:rPr>
              <a:t>Select the college you wish to apply to or search all colleges.  Click the </a:t>
            </a:r>
            <a:r>
              <a:rPr dirty="0" sz="1600" spc="-5" b="1">
                <a:latin typeface="Source Sans Pro"/>
                <a:cs typeface="Source Sans Pro"/>
              </a:rPr>
              <a:t>Search</a:t>
            </a:r>
            <a:r>
              <a:rPr dirty="0" sz="1600" b="1">
                <a:latin typeface="Source Sans Pro"/>
                <a:cs typeface="Source Sans Pro"/>
              </a:rPr>
              <a:t> </a:t>
            </a:r>
            <a:r>
              <a:rPr dirty="0" sz="1600" spc="-5">
                <a:latin typeface="Source Sans Pro"/>
                <a:cs typeface="Source Sans Pro"/>
              </a:rPr>
              <a:t>button.</a:t>
            </a:r>
            <a:endParaRPr sz="1600">
              <a:latin typeface="Source Sans Pro"/>
              <a:cs typeface="Source Sans Pro"/>
            </a:endParaRPr>
          </a:p>
        </p:txBody>
      </p:sp>
      <p:sp>
        <p:nvSpPr>
          <p:cNvPr id="4" name="object 4"/>
          <p:cNvSpPr txBox="1">
            <a:spLocks noGrp="1"/>
          </p:cNvSpPr>
          <p:nvPr>
            <p:ph type="title"/>
          </p:nvPr>
        </p:nvSpPr>
        <p:spPr>
          <a:xfrm>
            <a:off x="439927" y="255270"/>
            <a:ext cx="3697604" cy="831215"/>
          </a:xfrm>
          <a:prstGeom prst="rect"/>
        </p:spPr>
        <p:txBody>
          <a:bodyPr wrap="square" lIns="0" tIns="12700" rIns="0" bIns="0" rtlCol="0" vert="horz">
            <a:spAutoFit/>
          </a:bodyPr>
          <a:lstStyle/>
          <a:p>
            <a:pPr marL="12700">
              <a:lnSpc>
                <a:spcPct val="100000"/>
              </a:lnSpc>
              <a:spcBef>
                <a:spcPts val="100"/>
              </a:spcBef>
            </a:pPr>
            <a:r>
              <a:rPr dirty="0" spc="110"/>
              <a:t>Program</a:t>
            </a:r>
            <a:r>
              <a:rPr dirty="0" spc="-229"/>
              <a:t> </a:t>
            </a:r>
            <a:r>
              <a:rPr dirty="0" spc="55"/>
              <a:t>Choices</a:t>
            </a:r>
          </a:p>
          <a:p>
            <a:pPr marL="12700">
              <a:lnSpc>
                <a:spcPct val="100000"/>
              </a:lnSpc>
              <a:spcBef>
                <a:spcPts val="100"/>
              </a:spcBef>
            </a:pPr>
            <a:r>
              <a:rPr dirty="0" sz="2000" spc="-5" b="0">
                <a:solidFill>
                  <a:srgbClr val="000000"/>
                </a:solidFill>
                <a:latin typeface="Source Sans Pro"/>
                <a:cs typeface="Source Sans Pro"/>
              </a:rPr>
              <a:t>Program</a:t>
            </a:r>
            <a:r>
              <a:rPr dirty="0" sz="2000" spc="-15" b="0">
                <a:solidFill>
                  <a:srgbClr val="000000"/>
                </a:solidFill>
                <a:latin typeface="Source Sans Pro"/>
                <a:cs typeface="Source Sans Pro"/>
              </a:rPr>
              <a:t> </a:t>
            </a:r>
            <a:r>
              <a:rPr dirty="0" sz="2000" b="1">
                <a:solidFill>
                  <a:srgbClr val="000000"/>
                </a:solidFill>
                <a:latin typeface="Source Sans Pro"/>
                <a:cs typeface="Source Sans Pro"/>
              </a:rPr>
              <a:t>Search</a:t>
            </a:r>
            <a:endParaRPr sz="2000">
              <a:latin typeface="Source Sans Pro"/>
              <a:cs typeface="Source Sans Pro"/>
            </a:endParaRPr>
          </a:p>
        </p:txBody>
      </p:sp>
      <p:sp>
        <p:nvSpPr>
          <p:cNvPr id="5" name="object 5"/>
          <p:cNvSpPr/>
          <p:nvPr/>
        </p:nvSpPr>
        <p:spPr>
          <a:xfrm>
            <a:off x="376428" y="5030093"/>
            <a:ext cx="2490322" cy="310256"/>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862583"/>
            <a:ext cx="10058400" cy="5558028"/>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42062"/>
            <a:ext cx="3578225" cy="513715"/>
          </a:xfrm>
          <a:prstGeom prst="rect"/>
        </p:spPr>
        <p:txBody>
          <a:bodyPr wrap="square" lIns="0" tIns="12700" rIns="0" bIns="0" rtlCol="0" vert="horz">
            <a:spAutoFit/>
          </a:bodyPr>
          <a:lstStyle/>
          <a:p>
            <a:pPr marL="12700">
              <a:lnSpc>
                <a:spcPct val="100000"/>
              </a:lnSpc>
              <a:spcBef>
                <a:spcPts val="100"/>
              </a:spcBef>
            </a:pPr>
            <a:r>
              <a:rPr dirty="0" spc="55"/>
              <a:t>Explore</a:t>
            </a:r>
            <a:r>
              <a:rPr dirty="0" spc="-195"/>
              <a:t> </a:t>
            </a:r>
            <a:r>
              <a:rPr dirty="0" spc="30"/>
              <a:t>Colleges</a:t>
            </a:r>
          </a:p>
        </p:txBody>
      </p:sp>
      <p:sp>
        <p:nvSpPr>
          <p:cNvPr id="4" name="object 4"/>
          <p:cNvSpPr txBox="1"/>
          <p:nvPr/>
        </p:nvSpPr>
        <p:spPr>
          <a:xfrm>
            <a:off x="8939021" y="3952494"/>
            <a:ext cx="2120265" cy="923925"/>
          </a:xfrm>
          <a:prstGeom prst="rect">
            <a:avLst/>
          </a:prstGeom>
          <a:solidFill>
            <a:srgbClr val="D4E2EE"/>
          </a:solidFill>
          <a:ln w="28955">
            <a:solidFill>
              <a:srgbClr val="396B96"/>
            </a:solidFill>
          </a:ln>
        </p:spPr>
        <p:txBody>
          <a:bodyPr wrap="square" lIns="0" tIns="78740" rIns="0" bIns="0" rtlCol="0" vert="horz">
            <a:spAutoFit/>
          </a:bodyPr>
          <a:lstStyle/>
          <a:p>
            <a:pPr marL="137795" marR="133350">
              <a:lnSpc>
                <a:spcPct val="100000"/>
              </a:lnSpc>
              <a:spcBef>
                <a:spcPts val="620"/>
              </a:spcBef>
            </a:pPr>
            <a:r>
              <a:rPr dirty="0" sz="1600" spc="-5">
                <a:latin typeface="Source Sans Pro"/>
                <a:cs typeface="Source Sans Pro"/>
              </a:rPr>
              <a:t>Learn more about</a:t>
            </a:r>
            <a:r>
              <a:rPr dirty="0" sz="1600" spc="-50">
                <a:latin typeface="Source Sans Pro"/>
                <a:cs typeface="Source Sans Pro"/>
              </a:rPr>
              <a:t> </a:t>
            </a:r>
            <a:r>
              <a:rPr dirty="0" sz="1600" spc="-5">
                <a:latin typeface="Source Sans Pro"/>
                <a:cs typeface="Source Sans Pro"/>
              </a:rPr>
              <a:t>the  college, its programs  and student</a:t>
            </a:r>
            <a:r>
              <a:rPr dirty="0" sz="1600" spc="5">
                <a:latin typeface="Source Sans Pro"/>
                <a:cs typeface="Source Sans Pro"/>
              </a:rPr>
              <a:t> </a:t>
            </a:r>
            <a:r>
              <a:rPr dirty="0" sz="1600" spc="-5">
                <a:latin typeface="Source Sans Pro"/>
                <a:cs typeface="Source Sans Pro"/>
              </a:rPr>
              <a:t>life.</a:t>
            </a:r>
            <a:endParaRPr sz="1600">
              <a:latin typeface="Source Sans Pro"/>
              <a:cs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4359" y="1138419"/>
            <a:ext cx="9852056" cy="511970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917192" y="5444744"/>
            <a:ext cx="1170940" cy="334010"/>
          </a:xfrm>
          <a:custGeom>
            <a:avLst/>
            <a:gdLst/>
            <a:ahLst/>
            <a:cxnLst/>
            <a:rect l="l" t="t" r="r" b="b"/>
            <a:pathLst>
              <a:path w="1170939" h="334010">
                <a:moveTo>
                  <a:pt x="1003554" y="0"/>
                </a:moveTo>
                <a:lnTo>
                  <a:pt x="1003554" y="83439"/>
                </a:lnTo>
                <a:lnTo>
                  <a:pt x="0" y="83439"/>
                </a:lnTo>
                <a:lnTo>
                  <a:pt x="0" y="250317"/>
                </a:lnTo>
                <a:lnTo>
                  <a:pt x="1003554" y="250317"/>
                </a:lnTo>
                <a:lnTo>
                  <a:pt x="1003554" y="333756"/>
                </a:lnTo>
                <a:lnTo>
                  <a:pt x="1170432" y="166878"/>
                </a:lnTo>
                <a:lnTo>
                  <a:pt x="1003554" y="0"/>
                </a:lnTo>
                <a:close/>
              </a:path>
            </a:pathLst>
          </a:custGeom>
          <a:solidFill>
            <a:srgbClr val="396B96"/>
          </a:solidFill>
        </p:spPr>
        <p:txBody>
          <a:bodyPr wrap="square" lIns="0" tIns="0" rIns="0" bIns="0" rtlCol="0"/>
          <a:lstStyle/>
          <a:p/>
        </p:txBody>
      </p:sp>
      <p:sp>
        <p:nvSpPr>
          <p:cNvPr id="4" name="object 4"/>
          <p:cNvSpPr txBox="1"/>
          <p:nvPr/>
        </p:nvSpPr>
        <p:spPr>
          <a:xfrm>
            <a:off x="515873" y="5319014"/>
            <a:ext cx="2033270" cy="922019"/>
          </a:xfrm>
          <a:prstGeom prst="rect">
            <a:avLst/>
          </a:prstGeom>
          <a:solidFill>
            <a:srgbClr val="D4E2EE"/>
          </a:solidFill>
          <a:ln w="28955">
            <a:solidFill>
              <a:srgbClr val="396B96"/>
            </a:solidFill>
          </a:ln>
        </p:spPr>
        <p:txBody>
          <a:bodyPr wrap="square" lIns="0" tIns="78740" rIns="0" bIns="0" rtlCol="0" vert="horz">
            <a:spAutoFit/>
          </a:bodyPr>
          <a:lstStyle/>
          <a:p>
            <a:pPr algn="just" marL="136525" marR="147955">
              <a:lnSpc>
                <a:spcPct val="100000"/>
              </a:lnSpc>
              <a:spcBef>
                <a:spcPts val="620"/>
              </a:spcBef>
            </a:pPr>
            <a:r>
              <a:rPr dirty="0" sz="1600" spc="-5">
                <a:latin typeface="Source Sans Pro"/>
                <a:cs typeface="Source Sans Pro"/>
              </a:rPr>
              <a:t>Click the </a:t>
            </a:r>
            <a:r>
              <a:rPr dirty="0" sz="1600" spc="-10" b="1">
                <a:latin typeface="Source Sans Pro"/>
                <a:cs typeface="Source Sans Pro"/>
              </a:rPr>
              <a:t>Add</a:t>
            </a:r>
            <a:r>
              <a:rPr dirty="0" sz="1600" spc="-60" b="1">
                <a:latin typeface="Source Sans Pro"/>
                <a:cs typeface="Source Sans Pro"/>
              </a:rPr>
              <a:t> </a:t>
            </a:r>
            <a:r>
              <a:rPr dirty="0" sz="1600" spc="-5">
                <a:latin typeface="Source Sans Pro"/>
                <a:cs typeface="Source Sans Pro"/>
              </a:rPr>
              <a:t>button  to add a program to  your application.</a:t>
            </a:r>
            <a:endParaRPr sz="1600">
              <a:latin typeface="Source Sans Pro"/>
              <a:cs typeface="Source Sans Pro"/>
            </a:endParaRPr>
          </a:p>
        </p:txBody>
      </p:sp>
      <p:sp>
        <p:nvSpPr>
          <p:cNvPr id="5" name="object 5"/>
          <p:cNvSpPr/>
          <p:nvPr/>
        </p:nvSpPr>
        <p:spPr>
          <a:xfrm>
            <a:off x="7643876" y="3208527"/>
            <a:ext cx="334010" cy="812800"/>
          </a:xfrm>
          <a:custGeom>
            <a:avLst/>
            <a:gdLst/>
            <a:ahLst/>
            <a:cxnLst/>
            <a:rect l="l" t="t" r="r" b="b"/>
            <a:pathLst>
              <a:path w="334009" h="812800">
                <a:moveTo>
                  <a:pt x="333756" y="645414"/>
                </a:moveTo>
                <a:lnTo>
                  <a:pt x="0" y="645414"/>
                </a:lnTo>
                <a:lnTo>
                  <a:pt x="166878" y="812292"/>
                </a:lnTo>
                <a:lnTo>
                  <a:pt x="333756" y="645414"/>
                </a:lnTo>
                <a:close/>
              </a:path>
              <a:path w="334009" h="812800">
                <a:moveTo>
                  <a:pt x="250317" y="0"/>
                </a:moveTo>
                <a:lnTo>
                  <a:pt x="83439" y="0"/>
                </a:lnTo>
                <a:lnTo>
                  <a:pt x="83439" y="645414"/>
                </a:lnTo>
                <a:lnTo>
                  <a:pt x="250317" y="645414"/>
                </a:lnTo>
                <a:lnTo>
                  <a:pt x="250317" y="0"/>
                </a:lnTo>
                <a:close/>
              </a:path>
            </a:pathLst>
          </a:custGeom>
          <a:solidFill>
            <a:srgbClr val="396B96"/>
          </a:solidFill>
        </p:spPr>
        <p:txBody>
          <a:bodyPr wrap="square" lIns="0" tIns="0" rIns="0" bIns="0" rtlCol="0"/>
          <a:lstStyle/>
          <a:p/>
        </p:txBody>
      </p:sp>
      <p:sp>
        <p:nvSpPr>
          <p:cNvPr id="6" name="object 6"/>
          <p:cNvSpPr/>
          <p:nvPr/>
        </p:nvSpPr>
        <p:spPr>
          <a:xfrm>
            <a:off x="8215376" y="3208527"/>
            <a:ext cx="334010" cy="812800"/>
          </a:xfrm>
          <a:custGeom>
            <a:avLst/>
            <a:gdLst/>
            <a:ahLst/>
            <a:cxnLst/>
            <a:rect l="l" t="t" r="r" b="b"/>
            <a:pathLst>
              <a:path w="334009" h="812800">
                <a:moveTo>
                  <a:pt x="333756" y="645414"/>
                </a:moveTo>
                <a:lnTo>
                  <a:pt x="0" y="645414"/>
                </a:lnTo>
                <a:lnTo>
                  <a:pt x="166878" y="812292"/>
                </a:lnTo>
                <a:lnTo>
                  <a:pt x="333756" y="645414"/>
                </a:lnTo>
                <a:close/>
              </a:path>
              <a:path w="334009" h="812800">
                <a:moveTo>
                  <a:pt x="250317" y="0"/>
                </a:moveTo>
                <a:lnTo>
                  <a:pt x="83439" y="0"/>
                </a:lnTo>
                <a:lnTo>
                  <a:pt x="83439" y="645414"/>
                </a:lnTo>
                <a:lnTo>
                  <a:pt x="250317" y="645414"/>
                </a:lnTo>
                <a:lnTo>
                  <a:pt x="250317" y="0"/>
                </a:lnTo>
                <a:close/>
              </a:path>
            </a:pathLst>
          </a:custGeom>
          <a:solidFill>
            <a:srgbClr val="396B96"/>
          </a:solidFill>
        </p:spPr>
        <p:txBody>
          <a:bodyPr wrap="square" lIns="0" tIns="0" rIns="0" bIns="0" rtlCol="0"/>
          <a:lstStyle/>
          <a:p/>
        </p:txBody>
      </p:sp>
      <p:sp>
        <p:nvSpPr>
          <p:cNvPr id="7" name="object 7"/>
          <p:cNvSpPr/>
          <p:nvPr/>
        </p:nvSpPr>
        <p:spPr>
          <a:xfrm>
            <a:off x="8786876" y="3437128"/>
            <a:ext cx="334010" cy="584200"/>
          </a:xfrm>
          <a:custGeom>
            <a:avLst/>
            <a:gdLst/>
            <a:ahLst/>
            <a:cxnLst/>
            <a:rect l="l" t="t" r="r" b="b"/>
            <a:pathLst>
              <a:path w="334009" h="584200">
                <a:moveTo>
                  <a:pt x="333756" y="416814"/>
                </a:moveTo>
                <a:lnTo>
                  <a:pt x="0" y="416814"/>
                </a:lnTo>
                <a:lnTo>
                  <a:pt x="166878" y="583692"/>
                </a:lnTo>
                <a:lnTo>
                  <a:pt x="333756" y="416814"/>
                </a:lnTo>
                <a:close/>
              </a:path>
              <a:path w="334009" h="584200">
                <a:moveTo>
                  <a:pt x="250317" y="0"/>
                </a:moveTo>
                <a:lnTo>
                  <a:pt x="83439" y="0"/>
                </a:lnTo>
                <a:lnTo>
                  <a:pt x="83439" y="416814"/>
                </a:lnTo>
                <a:lnTo>
                  <a:pt x="250317" y="416814"/>
                </a:lnTo>
                <a:lnTo>
                  <a:pt x="250317" y="0"/>
                </a:lnTo>
                <a:close/>
              </a:path>
            </a:pathLst>
          </a:custGeom>
          <a:solidFill>
            <a:srgbClr val="396B96"/>
          </a:solidFill>
        </p:spPr>
        <p:txBody>
          <a:bodyPr wrap="square" lIns="0" tIns="0" rIns="0" bIns="0" rtlCol="0"/>
          <a:lstStyle/>
          <a:p/>
        </p:txBody>
      </p:sp>
      <p:sp>
        <p:nvSpPr>
          <p:cNvPr id="8" name="object 8"/>
          <p:cNvSpPr txBox="1"/>
          <p:nvPr/>
        </p:nvSpPr>
        <p:spPr>
          <a:xfrm>
            <a:off x="6509257" y="2806954"/>
            <a:ext cx="3789045" cy="676910"/>
          </a:xfrm>
          <a:prstGeom prst="rect">
            <a:avLst/>
          </a:prstGeom>
          <a:solidFill>
            <a:srgbClr val="D4E2EE"/>
          </a:solidFill>
          <a:ln w="28955">
            <a:solidFill>
              <a:srgbClr val="396B96"/>
            </a:solidFill>
          </a:ln>
        </p:spPr>
        <p:txBody>
          <a:bodyPr wrap="square" lIns="0" tIns="78105" rIns="0" bIns="0" rtlCol="0" vert="horz">
            <a:spAutoFit/>
          </a:bodyPr>
          <a:lstStyle/>
          <a:p>
            <a:pPr marL="137795">
              <a:lnSpc>
                <a:spcPct val="100000"/>
              </a:lnSpc>
              <a:spcBef>
                <a:spcPts val="615"/>
              </a:spcBef>
            </a:pPr>
            <a:r>
              <a:rPr dirty="0" sz="1600" spc="-5">
                <a:latin typeface="Source Sans Pro"/>
                <a:cs typeface="Source Sans Pro"/>
              </a:rPr>
              <a:t>Make sure you select the correct</a:t>
            </a:r>
            <a:r>
              <a:rPr dirty="0" sz="1600" spc="10">
                <a:latin typeface="Source Sans Pro"/>
                <a:cs typeface="Source Sans Pro"/>
              </a:rPr>
              <a:t> </a:t>
            </a:r>
            <a:r>
              <a:rPr dirty="0" sz="1600" spc="-5">
                <a:latin typeface="Source Sans Pro"/>
                <a:cs typeface="Source Sans Pro"/>
              </a:rPr>
              <a:t>Program</a:t>
            </a:r>
            <a:endParaRPr sz="1600">
              <a:latin typeface="Source Sans Pro"/>
              <a:cs typeface="Source Sans Pro"/>
            </a:endParaRPr>
          </a:p>
          <a:p>
            <a:pPr marL="137795">
              <a:lnSpc>
                <a:spcPct val="100000"/>
              </a:lnSpc>
              <a:spcBef>
                <a:spcPts val="5"/>
              </a:spcBef>
            </a:pPr>
            <a:r>
              <a:rPr dirty="0" sz="1600" spc="-5">
                <a:latin typeface="Source Sans Pro"/>
                <a:cs typeface="Source Sans Pro"/>
              </a:rPr>
              <a:t>Delivery, Start Date and</a:t>
            </a:r>
            <a:r>
              <a:rPr dirty="0" sz="1600" spc="10">
                <a:latin typeface="Source Sans Pro"/>
                <a:cs typeface="Source Sans Pro"/>
              </a:rPr>
              <a:t> </a:t>
            </a:r>
            <a:r>
              <a:rPr dirty="0" sz="1600" spc="-5">
                <a:latin typeface="Source Sans Pro"/>
                <a:cs typeface="Source Sans Pro"/>
              </a:rPr>
              <a:t>Campus.</a:t>
            </a:r>
            <a:endParaRPr sz="1600">
              <a:latin typeface="Source Sans Pro"/>
              <a:cs typeface="Source Sans Pro"/>
            </a:endParaRPr>
          </a:p>
        </p:txBody>
      </p:sp>
      <p:sp>
        <p:nvSpPr>
          <p:cNvPr id="9" name="object 9"/>
          <p:cNvSpPr txBox="1">
            <a:spLocks noGrp="1"/>
          </p:cNvSpPr>
          <p:nvPr>
            <p:ph type="title"/>
          </p:nvPr>
        </p:nvSpPr>
        <p:spPr>
          <a:xfrm>
            <a:off x="439927" y="255270"/>
            <a:ext cx="3697604" cy="831215"/>
          </a:xfrm>
          <a:prstGeom prst="rect"/>
        </p:spPr>
        <p:txBody>
          <a:bodyPr wrap="square" lIns="0" tIns="12700" rIns="0" bIns="0" rtlCol="0" vert="horz">
            <a:spAutoFit/>
          </a:bodyPr>
          <a:lstStyle/>
          <a:p>
            <a:pPr marL="12700">
              <a:lnSpc>
                <a:spcPct val="100000"/>
              </a:lnSpc>
              <a:spcBef>
                <a:spcPts val="100"/>
              </a:spcBef>
            </a:pPr>
            <a:r>
              <a:rPr dirty="0" spc="110"/>
              <a:t>Program</a:t>
            </a:r>
            <a:r>
              <a:rPr dirty="0" spc="-229"/>
              <a:t> </a:t>
            </a:r>
            <a:r>
              <a:rPr dirty="0" spc="55"/>
              <a:t>Choices</a:t>
            </a:r>
          </a:p>
          <a:p>
            <a:pPr marL="12700">
              <a:lnSpc>
                <a:spcPct val="100000"/>
              </a:lnSpc>
              <a:spcBef>
                <a:spcPts val="100"/>
              </a:spcBef>
            </a:pPr>
            <a:r>
              <a:rPr dirty="0" sz="2000" spc="-5" b="0">
                <a:solidFill>
                  <a:srgbClr val="000000"/>
                </a:solidFill>
                <a:latin typeface="Source Sans Pro"/>
                <a:cs typeface="Source Sans Pro"/>
              </a:rPr>
              <a:t>Program </a:t>
            </a:r>
            <a:r>
              <a:rPr dirty="0" sz="2000" b="1">
                <a:solidFill>
                  <a:srgbClr val="000000"/>
                </a:solidFill>
                <a:latin typeface="Source Sans Pro"/>
                <a:cs typeface="Source Sans Pro"/>
              </a:rPr>
              <a:t>Search</a:t>
            </a:r>
            <a:r>
              <a:rPr dirty="0" sz="2000" spc="-25" b="0">
                <a:solidFill>
                  <a:srgbClr val="000000"/>
                </a:solidFill>
                <a:latin typeface="Source Sans Pro"/>
                <a:cs typeface="Source Sans Pro"/>
              </a:rPr>
              <a:t> </a:t>
            </a:r>
            <a:r>
              <a:rPr dirty="0" sz="2000" b="1">
                <a:solidFill>
                  <a:srgbClr val="000000"/>
                </a:solidFill>
                <a:latin typeface="Source Sans Pro"/>
                <a:cs typeface="Source Sans Pro"/>
              </a:rPr>
              <a:t>Results</a:t>
            </a:r>
            <a:endParaRPr sz="2000">
              <a:latin typeface="Source Sans Pro"/>
              <a:cs typeface="Source Sans Pr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8967" y="1230284"/>
            <a:ext cx="9144056" cy="5503851"/>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734050" y="3467861"/>
            <a:ext cx="3850004" cy="678180"/>
          </a:xfrm>
          <a:prstGeom prst="rect">
            <a:avLst/>
          </a:prstGeom>
          <a:solidFill>
            <a:srgbClr val="D4E2EE"/>
          </a:solidFill>
          <a:ln w="28955">
            <a:solidFill>
              <a:srgbClr val="396B96"/>
            </a:solidFill>
          </a:ln>
        </p:spPr>
        <p:txBody>
          <a:bodyPr wrap="square" lIns="0" tIns="79375" rIns="0" bIns="0" rtlCol="0" vert="horz">
            <a:spAutoFit/>
          </a:bodyPr>
          <a:lstStyle/>
          <a:p>
            <a:pPr marL="136525" marR="180340">
              <a:lnSpc>
                <a:spcPct val="100000"/>
              </a:lnSpc>
              <a:spcBef>
                <a:spcPts val="625"/>
              </a:spcBef>
            </a:pPr>
            <a:r>
              <a:rPr dirty="0" sz="1600" spc="-5">
                <a:latin typeface="Source Sans Pro"/>
                <a:cs typeface="Source Sans Pro"/>
              </a:rPr>
              <a:t>Review the program details carefully to  ensure you’ve selected the right</a:t>
            </a:r>
            <a:r>
              <a:rPr dirty="0" sz="1600" spc="10">
                <a:latin typeface="Source Sans Pro"/>
                <a:cs typeface="Source Sans Pro"/>
              </a:rPr>
              <a:t> </a:t>
            </a:r>
            <a:r>
              <a:rPr dirty="0" sz="1600" spc="-5">
                <a:latin typeface="Source Sans Pro"/>
                <a:cs typeface="Source Sans Pro"/>
              </a:rPr>
              <a:t>program.</a:t>
            </a:r>
            <a:endParaRPr sz="1600">
              <a:latin typeface="Source Sans Pro"/>
              <a:cs typeface="Source Sans Pro"/>
            </a:endParaRPr>
          </a:p>
        </p:txBody>
      </p:sp>
      <p:sp>
        <p:nvSpPr>
          <p:cNvPr id="4" name="object 4"/>
          <p:cNvSpPr txBox="1">
            <a:spLocks noGrp="1"/>
          </p:cNvSpPr>
          <p:nvPr>
            <p:ph type="title"/>
          </p:nvPr>
        </p:nvSpPr>
        <p:spPr>
          <a:xfrm>
            <a:off x="439927" y="255270"/>
            <a:ext cx="3697604" cy="831215"/>
          </a:xfrm>
          <a:prstGeom prst="rect"/>
        </p:spPr>
        <p:txBody>
          <a:bodyPr wrap="square" lIns="0" tIns="12700" rIns="0" bIns="0" rtlCol="0" vert="horz">
            <a:spAutoFit/>
          </a:bodyPr>
          <a:lstStyle/>
          <a:p>
            <a:pPr marL="12700">
              <a:lnSpc>
                <a:spcPct val="100000"/>
              </a:lnSpc>
              <a:spcBef>
                <a:spcPts val="100"/>
              </a:spcBef>
            </a:pPr>
            <a:r>
              <a:rPr dirty="0" spc="110"/>
              <a:t>Program</a:t>
            </a:r>
            <a:r>
              <a:rPr dirty="0" spc="-229"/>
              <a:t> </a:t>
            </a:r>
            <a:r>
              <a:rPr dirty="0" spc="55"/>
              <a:t>Choices</a:t>
            </a:r>
          </a:p>
          <a:p>
            <a:pPr marL="12700">
              <a:lnSpc>
                <a:spcPct val="100000"/>
              </a:lnSpc>
              <a:spcBef>
                <a:spcPts val="100"/>
              </a:spcBef>
            </a:pPr>
            <a:r>
              <a:rPr dirty="0" sz="2000" b="1">
                <a:solidFill>
                  <a:srgbClr val="000000"/>
                </a:solidFill>
                <a:latin typeface="Source Sans Pro"/>
                <a:cs typeface="Source Sans Pro"/>
              </a:rPr>
              <a:t>Edit </a:t>
            </a:r>
            <a:r>
              <a:rPr dirty="0" sz="2000" spc="-5" b="0">
                <a:solidFill>
                  <a:srgbClr val="000000"/>
                </a:solidFill>
                <a:latin typeface="Source Sans Pro"/>
                <a:cs typeface="Source Sans Pro"/>
              </a:rPr>
              <a:t>Program</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Choice</a:t>
            </a:r>
            <a:endParaRPr sz="2000">
              <a:latin typeface="Source Sans Pro"/>
              <a:cs typeface="Source Sans Pr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9350" y="1202618"/>
            <a:ext cx="6804291" cy="5456271"/>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004053" y="1600961"/>
            <a:ext cx="3089275" cy="1000125"/>
          </a:xfrm>
          <a:prstGeom prst="rect">
            <a:avLst/>
          </a:prstGeom>
          <a:solidFill>
            <a:srgbClr val="D4E2EE"/>
          </a:solidFill>
          <a:ln w="28955">
            <a:solidFill>
              <a:srgbClr val="396B96"/>
            </a:solidFill>
          </a:ln>
        </p:spPr>
        <p:txBody>
          <a:bodyPr wrap="square" lIns="0" tIns="78105" rIns="0" bIns="0" rtlCol="0" vert="horz">
            <a:spAutoFit/>
          </a:bodyPr>
          <a:lstStyle/>
          <a:p>
            <a:pPr marL="135890">
              <a:lnSpc>
                <a:spcPct val="100000"/>
              </a:lnSpc>
              <a:spcBef>
                <a:spcPts val="615"/>
              </a:spcBef>
            </a:pPr>
            <a:r>
              <a:rPr dirty="0" sz="1600" spc="-5" b="1">
                <a:latin typeface="Source Sans Pro"/>
                <a:cs typeface="Source Sans Pro"/>
              </a:rPr>
              <a:t>Previous Year Applied</a:t>
            </a:r>
            <a:endParaRPr sz="1600">
              <a:latin typeface="Source Sans Pro"/>
              <a:cs typeface="Source Sans Pro"/>
            </a:endParaRPr>
          </a:p>
          <a:p>
            <a:pPr marL="135890" marR="318135">
              <a:lnSpc>
                <a:spcPct val="100000"/>
              </a:lnSpc>
              <a:spcBef>
                <a:spcPts val="600"/>
              </a:spcBef>
            </a:pPr>
            <a:r>
              <a:rPr dirty="0" sz="1600" spc="-5">
                <a:latin typeface="Source Sans Pro"/>
                <a:cs typeface="Source Sans Pro"/>
              </a:rPr>
              <a:t>If you’ve applied to this college  before, select the</a:t>
            </a:r>
            <a:r>
              <a:rPr dirty="0" sz="1600" spc="-30">
                <a:latin typeface="Source Sans Pro"/>
                <a:cs typeface="Source Sans Pro"/>
              </a:rPr>
              <a:t> </a:t>
            </a:r>
            <a:r>
              <a:rPr dirty="0" sz="1600" spc="-5">
                <a:latin typeface="Source Sans Pro"/>
                <a:cs typeface="Source Sans Pro"/>
              </a:rPr>
              <a:t>year.</a:t>
            </a:r>
            <a:endParaRPr sz="1600">
              <a:latin typeface="Source Sans Pro"/>
              <a:cs typeface="Source Sans Pro"/>
            </a:endParaRPr>
          </a:p>
        </p:txBody>
      </p:sp>
      <p:sp>
        <p:nvSpPr>
          <p:cNvPr id="4" name="object 4"/>
          <p:cNvSpPr txBox="1"/>
          <p:nvPr/>
        </p:nvSpPr>
        <p:spPr>
          <a:xfrm>
            <a:off x="5004053" y="4347209"/>
            <a:ext cx="5939155" cy="1077595"/>
          </a:xfrm>
          <a:prstGeom prst="rect">
            <a:avLst/>
          </a:prstGeom>
          <a:solidFill>
            <a:srgbClr val="D4E2EE"/>
          </a:solidFill>
          <a:ln w="28955">
            <a:solidFill>
              <a:srgbClr val="396B96"/>
            </a:solidFill>
          </a:ln>
        </p:spPr>
        <p:txBody>
          <a:bodyPr wrap="square" lIns="0" tIns="78740" rIns="0" bIns="0" rtlCol="0" vert="horz">
            <a:spAutoFit/>
          </a:bodyPr>
          <a:lstStyle/>
          <a:p>
            <a:pPr marL="135890">
              <a:lnSpc>
                <a:spcPct val="100000"/>
              </a:lnSpc>
              <a:spcBef>
                <a:spcPts val="620"/>
              </a:spcBef>
            </a:pPr>
            <a:r>
              <a:rPr dirty="0" sz="1600" spc="-5" b="1">
                <a:latin typeface="Source Sans Pro"/>
                <a:cs typeface="Source Sans Pro"/>
              </a:rPr>
              <a:t>Entry</a:t>
            </a:r>
            <a:r>
              <a:rPr dirty="0" sz="1600" spc="5" b="1">
                <a:latin typeface="Source Sans Pro"/>
                <a:cs typeface="Source Sans Pro"/>
              </a:rPr>
              <a:t> </a:t>
            </a:r>
            <a:r>
              <a:rPr dirty="0" sz="1600" spc="-5" b="1">
                <a:latin typeface="Source Sans Pro"/>
                <a:cs typeface="Source Sans Pro"/>
              </a:rPr>
              <a:t>Semester</a:t>
            </a:r>
            <a:endParaRPr sz="1600">
              <a:latin typeface="Source Sans Pro"/>
              <a:cs typeface="Source Sans Pro"/>
            </a:endParaRPr>
          </a:p>
          <a:p>
            <a:pPr marL="135890">
              <a:lnSpc>
                <a:spcPct val="100000"/>
              </a:lnSpc>
              <a:spcBef>
                <a:spcPts val="600"/>
              </a:spcBef>
            </a:pPr>
            <a:r>
              <a:rPr dirty="0" sz="1600" spc="-5">
                <a:latin typeface="Source Sans Pro"/>
                <a:cs typeface="Source Sans Pro"/>
              </a:rPr>
              <a:t>Entry Semester 1 is the first semester of the program’s first</a:t>
            </a:r>
            <a:r>
              <a:rPr dirty="0" sz="1600" spc="50">
                <a:latin typeface="Source Sans Pro"/>
                <a:cs typeface="Source Sans Pro"/>
              </a:rPr>
              <a:t> </a:t>
            </a:r>
            <a:r>
              <a:rPr dirty="0" sz="1600" spc="-5">
                <a:latin typeface="Source Sans Pro"/>
                <a:cs typeface="Source Sans Pro"/>
              </a:rPr>
              <a:t>year.</a:t>
            </a:r>
            <a:endParaRPr sz="1600">
              <a:latin typeface="Source Sans Pro"/>
              <a:cs typeface="Source Sans Pro"/>
            </a:endParaRPr>
          </a:p>
          <a:p>
            <a:pPr marL="135890">
              <a:lnSpc>
                <a:spcPct val="100000"/>
              </a:lnSpc>
              <a:spcBef>
                <a:spcPts val="605"/>
              </a:spcBef>
            </a:pPr>
            <a:r>
              <a:rPr dirty="0" sz="1600" spc="-5">
                <a:latin typeface="Source Sans Pro"/>
                <a:cs typeface="Source Sans Pro"/>
              </a:rPr>
              <a:t>Note: Programs with January start dates are still Entry Semester</a:t>
            </a:r>
            <a:r>
              <a:rPr dirty="0" sz="1600" spc="150">
                <a:latin typeface="Source Sans Pro"/>
                <a:cs typeface="Source Sans Pro"/>
              </a:rPr>
              <a:t> </a:t>
            </a:r>
            <a:r>
              <a:rPr dirty="0" sz="1600" spc="-10">
                <a:latin typeface="Source Sans Pro"/>
                <a:cs typeface="Source Sans Pro"/>
              </a:rPr>
              <a:t>1.</a:t>
            </a:r>
            <a:endParaRPr sz="1600">
              <a:latin typeface="Source Sans Pro"/>
              <a:cs typeface="Source Sans Pro"/>
            </a:endParaRPr>
          </a:p>
        </p:txBody>
      </p:sp>
      <p:sp>
        <p:nvSpPr>
          <p:cNvPr id="5" name="object 5"/>
          <p:cNvSpPr txBox="1"/>
          <p:nvPr/>
        </p:nvSpPr>
        <p:spPr>
          <a:xfrm>
            <a:off x="5004053" y="2913126"/>
            <a:ext cx="3089275" cy="1000125"/>
          </a:xfrm>
          <a:prstGeom prst="rect">
            <a:avLst/>
          </a:prstGeom>
          <a:solidFill>
            <a:srgbClr val="D4E2EE"/>
          </a:solidFill>
          <a:ln w="28955">
            <a:solidFill>
              <a:srgbClr val="396B96"/>
            </a:solidFill>
          </a:ln>
        </p:spPr>
        <p:txBody>
          <a:bodyPr wrap="square" lIns="0" tIns="77470" rIns="0" bIns="0" rtlCol="0" vert="horz">
            <a:spAutoFit/>
          </a:bodyPr>
          <a:lstStyle/>
          <a:p>
            <a:pPr marL="135890">
              <a:lnSpc>
                <a:spcPct val="100000"/>
              </a:lnSpc>
              <a:spcBef>
                <a:spcPts val="610"/>
              </a:spcBef>
            </a:pPr>
            <a:r>
              <a:rPr dirty="0" sz="1600" spc="-5" b="1">
                <a:latin typeface="Source Sans Pro"/>
                <a:cs typeface="Source Sans Pro"/>
              </a:rPr>
              <a:t>Previous Year Attended</a:t>
            </a:r>
            <a:endParaRPr sz="1600">
              <a:latin typeface="Source Sans Pro"/>
              <a:cs typeface="Source Sans Pro"/>
            </a:endParaRPr>
          </a:p>
          <a:p>
            <a:pPr marL="135890">
              <a:lnSpc>
                <a:spcPct val="100000"/>
              </a:lnSpc>
              <a:spcBef>
                <a:spcPts val="605"/>
              </a:spcBef>
            </a:pPr>
            <a:r>
              <a:rPr dirty="0" sz="1600" spc="-5">
                <a:latin typeface="Source Sans Pro"/>
                <a:cs typeface="Source Sans Pro"/>
              </a:rPr>
              <a:t>If you’ve attended this</a:t>
            </a:r>
            <a:r>
              <a:rPr dirty="0" sz="1600" spc="20">
                <a:latin typeface="Source Sans Pro"/>
                <a:cs typeface="Source Sans Pro"/>
              </a:rPr>
              <a:t> </a:t>
            </a:r>
            <a:r>
              <a:rPr dirty="0" sz="1600" spc="-5">
                <a:latin typeface="Source Sans Pro"/>
                <a:cs typeface="Source Sans Pro"/>
              </a:rPr>
              <a:t>college</a:t>
            </a:r>
            <a:endParaRPr sz="1600">
              <a:latin typeface="Source Sans Pro"/>
              <a:cs typeface="Source Sans Pro"/>
            </a:endParaRPr>
          </a:p>
          <a:p>
            <a:pPr marL="135890">
              <a:lnSpc>
                <a:spcPct val="100000"/>
              </a:lnSpc>
            </a:pPr>
            <a:r>
              <a:rPr dirty="0" sz="1600" spc="-5">
                <a:latin typeface="Source Sans Pro"/>
                <a:cs typeface="Source Sans Pro"/>
              </a:rPr>
              <a:t>before, select the</a:t>
            </a:r>
            <a:r>
              <a:rPr dirty="0" sz="1600" spc="-25">
                <a:latin typeface="Source Sans Pro"/>
                <a:cs typeface="Source Sans Pro"/>
              </a:rPr>
              <a:t> </a:t>
            </a:r>
            <a:r>
              <a:rPr dirty="0" sz="1600" spc="-5">
                <a:latin typeface="Source Sans Pro"/>
                <a:cs typeface="Source Sans Pro"/>
              </a:rPr>
              <a:t>year.</a:t>
            </a:r>
            <a:endParaRPr sz="1600">
              <a:latin typeface="Source Sans Pro"/>
              <a:cs typeface="Source Sans Pro"/>
            </a:endParaRPr>
          </a:p>
        </p:txBody>
      </p:sp>
      <p:sp>
        <p:nvSpPr>
          <p:cNvPr id="6" name="object 6"/>
          <p:cNvSpPr txBox="1"/>
          <p:nvPr/>
        </p:nvSpPr>
        <p:spPr>
          <a:xfrm>
            <a:off x="5004053" y="5859017"/>
            <a:ext cx="2628900" cy="676910"/>
          </a:xfrm>
          <a:prstGeom prst="rect">
            <a:avLst/>
          </a:prstGeom>
          <a:solidFill>
            <a:srgbClr val="D4E2EE"/>
          </a:solidFill>
          <a:ln w="28955">
            <a:solidFill>
              <a:srgbClr val="396B96"/>
            </a:solidFill>
          </a:ln>
        </p:spPr>
        <p:txBody>
          <a:bodyPr wrap="square" lIns="0" tIns="78740" rIns="0" bIns="0" rtlCol="0" vert="horz">
            <a:spAutoFit/>
          </a:bodyPr>
          <a:lstStyle/>
          <a:p>
            <a:pPr marL="135890" marR="271780">
              <a:lnSpc>
                <a:spcPct val="100000"/>
              </a:lnSpc>
              <a:spcBef>
                <a:spcPts val="620"/>
              </a:spcBef>
            </a:pPr>
            <a:r>
              <a:rPr dirty="0" sz="1600" spc="-5">
                <a:latin typeface="Source Sans Pro"/>
                <a:cs typeface="Source Sans Pro"/>
              </a:rPr>
              <a:t>Click </a:t>
            </a:r>
            <a:r>
              <a:rPr dirty="0" sz="1600" spc="-5" b="1">
                <a:latin typeface="Source Sans Pro"/>
                <a:cs typeface="Source Sans Pro"/>
              </a:rPr>
              <a:t>Save </a:t>
            </a:r>
            <a:r>
              <a:rPr dirty="0" sz="1600" spc="-5">
                <a:latin typeface="Source Sans Pro"/>
                <a:cs typeface="Source Sans Pro"/>
              </a:rPr>
              <a:t>to return to</a:t>
            </a:r>
            <a:r>
              <a:rPr dirty="0" sz="1600" spc="-60">
                <a:latin typeface="Source Sans Pro"/>
                <a:cs typeface="Source Sans Pro"/>
              </a:rPr>
              <a:t> </a:t>
            </a:r>
            <a:r>
              <a:rPr dirty="0" sz="1600" spc="-5">
                <a:latin typeface="Source Sans Pro"/>
                <a:cs typeface="Source Sans Pro"/>
              </a:rPr>
              <a:t>the  Program Choices screen.</a:t>
            </a:r>
            <a:endParaRPr sz="1600">
              <a:latin typeface="Source Sans Pro"/>
              <a:cs typeface="Source Sans Pro"/>
            </a:endParaRPr>
          </a:p>
        </p:txBody>
      </p:sp>
      <p:sp>
        <p:nvSpPr>
          <p:cNvPr id="7" name="object 7"/>
          <p:cNvSpPr txBox="1">
            <a:spLocks noGrp="1"/>
          </p:cNvSpPr>
          <p:nvPr>
            <p:ph type="title"/>
          </p:nvPr>
        </p:nvSpPr>
        <p:spPr>
          <a:xfrm>
            <a:off x="439927" y="255270"/>
            <a:ext cx="3697604" cy="831215"/>
          </a:xfrm>
          <a:prstGeom prst="rect"/>
        </p:spPr>
        <p:txBody>
          <a:bodyPr wrap="square" lIns="0" tIns="12700" rIns="0" bIns="0" rtlCol="0" vert="horz">
            <a:spAutoFit/>
          </a:bodyPr>
          <a:lstStyle/>
          <a:p>
            <a:pPr marL="12700">
              <a:lnSpc>
                <a:spcPct val="100000"/>
              </a:lnSpc>
              <a:spcBef>
                <a:spcPts val="100"/>
              </a:spcBef>
            </a:pPr>
            <a:r>
              <a:rPr dirty="0" spc="110"/>
              <a:t>Program</a:t>
            </a:r>
            <a:r>
              <a:rPr dirty="0" spc="-229"/>
              <a:t> </a:t>
            </a:r>
            <a:r>
              <a:rPr dirty="0" spc="55"/>
              <a:t>Choices</a:t>
            </a:r>
          </a:p>
          <a:p>
            <a:pPr marL="12700">
              <a:lnSpc>
                <a:spcPct val="100000"/>
              </a:lnSpc>
              <a:spcBef>
                <a:spcPts val="100"/>
              </a:spcBef>
            </a:pPr>
            <a:r>
              <a:rPr dirty="0" sz="2000" b="1">
                <a:solidFill>
                  <a:srgbClr val="000000"/>
                </a:solidFill>
                <a:latin typeface="Source Sans Pro"/>
                <a:cs typeface="Source Sans Pro"/>
              </a:rPr>
              <a:t>Edit </a:t>
            </a:r>
            <a:r>
              <a:rPr dirty="0" sz="2000" spc="-5" b="0">
                <a:solidFill>
                  <a:srgbClr val="000000"/>
                </a:solidFill>
                <a:latin typeface="Source Sans Pro"/>
                <a:cs typeface="Source Sans Pro"/>
              </a:rPr>
              <a:t>Program</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Choice</a:t>
            </a:r>
            <a:endParaRPr sz="2000">
              <a:latin typeface="Source Sans Pro"/>
              <a:cs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6584" y="1138412"/>
            <a:ext cx="7681607" cy="555473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221227" y="3074415"/>
            <a:ext cx="1170940" cy="334010"/>
          </a:xfrm>
          <a:custGeom>
            <a:avLst/>
            <a:gdLst/>
            <a:ahLst/>
            <a:cxnLst/>
            <a:rect l="l" t="t" r="r" b="b"/>
            <a:pathLst>
              <a:path w="1170939" h="334010">
                <a:moveTo>
                  <a:pt x="166878" y="0"/>
                </a:moveTo>
                <a:lnTo>
                  <a:pt x="0" y="166877"/>
                </a:lnTo>
                <a:lnTo>
                  <a:pt x="166878" y="333755"/>
                </a:lnTo>
                <a:lnTo>
                  <a:pt x="166878" y="250316"/>
                </a:lnTo>
                <a:lnTo>
                  <a:pt x="1170432" y="250316"/>
                </a:lnTo>
                <a:lnTo>
                  <a:pt x="1170432" y="83438"/>
                </a:lnTo>
                <a:lnTo>
                  <a:pt x="166878" y="83438"/>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3807205" y="2902966"/>
            <a:ext cx="3909060" cy="678180"/>
          </a:xfrm>
          <a:prstGeom prst="rect">
            <a:avLst/>
          </a:prstGeom>
          <a:solidFill>
            <a:srgbClr val="D4E2EE"/>
          </a:solidFill>
          <a:ln w="28955">
            <a:solidFill>
              <a:srgbClr val="396B96"/>
            </a:solidFill>
          </a:ln>
        </p:spPr>
        <p:txBody>
          <a:bodyPr wrap="square" lIns="0" tIns="79375" rIns="0" bIns="0" rtlCol="0" vert="horz">
            <a:spAutoFit/>
          </a:bodyPr>
          <a:lstStyle/>
          <a:p>
            <a:pPr marL="135890" marR="152400">
              <a:lnSpc>
                <a:spcPct val="100000"/>
              </a:lnSpc>
              <a:spcBef>
                <a:spcPts val="625"/>
              </a:spcBef>
            </a:pPr>
            <a:r>
              <a:rPr dirty="0" sz="1600" spc="-5">
                <a:latin typeface="Source Sans Pro"/>
                <a:cs typeface="Source Sans Pro"/>
              </a:rPr>
              <a:t>Click the </a:t>
            </a:r>
            <a:r>
              <a:rPr dirty="0" sz="1600" spc="-5" b="1">
                <a:latin typeface="Source Sans Pro"/>
                <a:cs typeface="Source Sans Pro"/>
              </a:rPr>
              <a:t>Add a Program </a:t>
            </a:r>
            <a:r>
              <a:rPr dirty="0" sz="1600" spc="-5">
                <a:latin typeface="Source Sans Pro"/>
                <a:cs typeface="Source Sans Pro"/>
              </a:rPr>
              <a:t>button to add  more program choices to your</a:t>
            </a:r>
            <a:r>
              <a:rPr dirty="0" sz="1600" spc="10">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
        <p:nvSpPr>
          <p:cNvPr id="5" name="object 5"/>
          <p:cNvSpPr txBox="1">
            <a:spLocks noGrp="1"/>
          </p:cNvSpPr>
          <p:nvPr>
            <p:ph type="title"/>
          </p:nvPr>
        </p:nvSpPr>
        <p:spPr>
          <a:xfrm>
            <a:off x="439927" y="255270"/>
            <a:ext cx="3697604" cy="831215"/>
          </a:xfrm>
          <a:prstGeom prst="rect"/>
        </p:spPr>
        <p:txBody>
          <a:bodyPr wrap="square" lIns="0" tIns="12700" rIns="0" bIns="0" rtlCol="0" vert="horz">
            <a:spAutoFit/>
          </a:bodyPr>
          <a:lstStyle/>
          <a:p>
            <a:pPr marL="12700">
              <a:lnSpc>
                <a:spcPct val="100000"/>
              </a:lnSpc>
              <a:spcBef>
                <a:spcPts val="100"/>
              </a:spcBef>
            </a:pPr>
            <a:r>
              <a:rPr dirty="0" spc="110"/>
              <a:t>Program</a:t>
            </a:r>
            <a:r>
              <a:rPr dirty="0" spc="-229"/>
              <a:t> </a:t>
            </a:r>
            <a:r>
              <a:rPr dirty="0" spc="55"/>
              <a:t>Choices</a:t>
            </a:r>
          </a:p>
          <a:p>
            <a:pPr marL="12700">
              <a:lnSpc>
                <a:spcPct val="100000"/>
              </a:lnSpc>
              <a:spcBef>
                <a:spcPts val="100"/>
              </a:spcBef>
            </a:pPr>
            <a:r>
              <a:rPr dirty="0" sz="2000" b="1">
                <a:solidFill>
                  <a:srgbClr val="000000"/>
                </a:solidFill>
                <a:latin typeface="Source Sans Pro"/>
                <a:cs typeface="Source Sans Pro"/>
              </a:rPr>
              <a:t>Manage </a:t>
            </a:r>
            <a:r>
              <a:rPr dirty="0" sz="2000" spc="-5" b="0">
                <a:solidFill>
                  <a:srgbClr val="000000"/>
                </a:solidFill>
                <a:latin typeface="Source Sans Pro"/>
                <a:cs typeface="Source Sans Pro"/>
              </a:rPr>
              <a:t>Program</a:t>
            </a:r>
            <a:r>
              <a:rPr dirty="0" sz="2000" spc="-35" b="0">
                <a:solidFill>
                  <a:srgbClr val="000000"/>
                </a:solidFill>
                <a:latin typeface="Source Sans Pro"/>
                <a:cs typeface="Source Sans Pro"/>
              </a:rPr>
              <a:t> </a:t>
            </a:r>
            <a:r>
              <a:rPr dirty="0" sz="2000" b="1">
                <a:solidFill>
                  <a:srgbClr val="000000"/>
                </a:solidFill>
                <a:latin typeface="Source Sans Pro"/>
                <a:cs typeface="Source Sans Pro"/>
              </a:rPr>
              <a:t>Choices</a:t>
            </a:r>
            <a:endParaRPr sz="2000">
              <a:latin typeface="Source Sans Pro"/>
              <a:cs typeface="Source Sans Pr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471" y="1138416"/>
            <a:ext cx="7968122" cy="547428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8263128" y="3005327"/>
            <a:ext cx="1170940" cy="334010"/>
          </a:xfrm>
          <a:custGeom>
            <a:avLst/>
            <a:gdLst/>
            <a:ahLst/>
            <a:cxnLst/>
            <a:rect l="l" t="t" r="r" b="b"/>
            <a:pathLst>
              <a:path w="1170940" h="334010">
                <a:moveTo>
                  <a:pt x="166877" y="0"/>
                </a:moveTo>
                <a:lnTo>
                  <a:pt x="0" y="166877"/>
                </a:lnTo>
                <a:lnTo>
                  <a:pt x="166877" y="333755"/>
                </a:lnTo>
                <a:lnTo>
                  <a:pt x="166877" y="250316"/>
                </a:lnTo>
                <a:lnTo>
                  <a:pt x="1170431" y="250316"/>
                </a:lnTo>
                <a:lnTo>
                  <a:pt x="1170431" y="83438"/>
                </a:lnTo>
                <a:lnTo>
                  <a:pt x="166877" y="83438"/>
                </a:lnTo>
                <a:lnTo>
                  <a:pt x="166877" y="0"/>
                </a:lnTo>
                <a:close/>
              </a:path>
            </a:pathLst>
          </a:custGeom>
          <a:solidFill>
            <a:srgbClr val="396B96"/>
          </a:solidFill>
        </p:spPr>
        <p:txBody>
          <a:bodyPr wrap="square" lIns="0" tIns="0" rIns="0" bIns="0" rtlCol="0"/>
          <a:lstStyle/>
          <a:p/>
        </p:txBody>
      </p:sp>
      <p:sp>
        <p:nvSpPr>
          <p:cNvPr id="4" name="object 4"/>
          <p:cNvSpPr txBox="1"/>
          <p:nvPr/>
        </p:nvSpPr>
        <p:spPr>
          <a:xfrm>
            <a:off x="8946642" y="2550414"/>
            <a:ext cx="2952115" cy="1247140"/>
          </a:xfrm>
          <a:prstGeom prst="rect">
            <a:avLst/>
          </a:prstGeom>
          <a:solidFill>
            <a:srgbClr val="C3D9D6"/>
          </a:solidFill>
          <a:ln w="28955">
            <a:solidFill>
              <a:srgbClr val="396B96"/>
            </a:solidFill>
          </a:ln>
        </p:spPr>
        <p:txBody>
          <a:bodyPr wrap="square" lIns="0" tIns="78740" rIns="0" bIns="0" rtlCol="0" vert="horz">
            <a:spAutoFit/>
          </a:bodyPr>
          <a:lstStyle/>
          <a:p>
            <a:pPr marL="136525" marR="334645">
              <a:lnSpc>
                <a:spcPct val="100000"/>
              </a:lnSpc>
              <a:spcBef>
                <a:spcPts val="620"/>
              </a:spcBef>
            </a:pPr>
            <a:r>
              <a:rPr dirty="0" sz="1600" spc="-5">
                <a:latin typeface="Source Sans Pro"/>
                <a:cs typeface="Source Sans Pro"/>
              </a:rPr>
              <a:t>Click </a:t>
            </a:r>
            <a:r>
              <a:rPr dirty="0" sz="1600" spc="-5" b="1">
                <a:latin typeface="Source Sans Pro"/>
                <a:cs typeface="Source Sans Pro"/>
              </a:rPr>
              <a:t>Edit </a:t>
            </a:r>
            <a:r>
              <a:rPr dirty="0" sz="1600" spc="-5">
                <a:latin typeface="Source Sans Pro"/>
                <a:cs typeface="Source Sans Pro"/>
              </a:rPr>
              <a:t>to change program  information.</a:t>
            </a:r>
            <a:endParaRPr sz="1600">
              <a:latin typeface="Source Sans Pro"/>
              <a:cs typeface="Source Sans Pro"/>
            </a:endParaRPr>
          </a:p>
          <a:p>
            <a:pPr marL="136525">
              <a:lnSpc>
                <a:spcPct val="100000"/>
              </a:lnSpc>
              <a:spcBef>
                <a:spcPts val="600"/>
              </a:spcBef>
            </a:pPr>
            <a:r>
              <a:rPr dirty="0" sz="1600" spc="-5">
                <a:latin typeface="Source Sans Pro"/>
                <a:cs typeface="Source Sans Pro"/>
              </a:rPr>
              <a:t>Click </a:t>
            </a:r>
            <a:r>
              <a:rPr dirty="0" sz="1600" spc="-5" b="1">
                <a:latin typeface="Source Sans Pro"/>
                <a:cs typeface="Source Sans Pro"/>
              </a:rPr>
              <a:t>Delete </a:t>
            </a:r>
            <a:r>
              <a:rPr dirty="0" sz="1600" spc="-5">
                <a:latin typeface="Source Sans Pro"/>
                <a:cs typeface="Source Sans Pro"/>
              </a:rPr>
              <a:t>to remove</a:t>
            </a:r>
            <a:r>
              <a:rPr dirty="0" sz="1600" spc="-25">
                <a:latin typeface="Source Sans Pro"/>
                <a:cs typeface="Source Sans Pro"/>
              </a:rPr>
              <a:t> </a:t>
            </a:r>
            <a:r>
              <a:rPr dirty="0" sz="1600" spc="-5">
                <a:latin typeface="Source Sans Pro"/>
                <a:cs typeface="Source Sans Pro"/>
              </a:rPr>
              <a:t>the</a:t>
            </a:r>
            <a:endParaRPr sz="1600">
              <a:latin typeface="Source Sans Pro"/>
              <a:cs typeface="Source Sans Pro"/>
            </a:endParaRPr>
          </a:p>
          <a:p>
            <a:pPr marL="136525">
              <a:lnSpc>
                <a:spcPct val="100000"/>
              </a:lnSpc>
            </a:pPr>
            <a:r>
              <a:rPr dirty="0" sz="1600" spc="-5">
                <a:latin typeface="Source Sans Pro"/>
                <a:cs typeface="Source Sans Pro"/>
              </a:rPr>
              <a:t>program from your</a:t>
            </a:r>
            <a:r>
              <a:rPr dirty="0" sz="1600" spc="5">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
        <p:nvSpPr>
          <p:cNvPr id="5" name="object 5"/>
          <p:cNvSpPr/>
          <p:nvPr/>
        </p:nvSpPr>
        <p:spPr>
          <a:xfrm>
            <a:off x="1416304" y="3927347"/>
            <a:ext cx="1170940" cy="277495"/>
          </a:xfrm>
          <a:custGeom>
            <a:avLst/>
            <a:gdLst/>
            <a:ahLst/>
            <a:cxnLst/>
            <a:rect l="l" t="t" r="r" b="b"/>
            <a:pathLst>
              <a:path w="1170939" h="277495">
                <a:moveTo>
                  <a:pt x="1031747" y="0"/>
                </a:moveTo>
                <a:lnTo>
                  <a:pt x="1031747" y="69342"/>
                </a:lnTo>
                <a:lnTo>
                  <a:pt x="0" y="69342"/>
                </a:lnTo>
                <a:lnTo>
                  <a:pt x="0" y="208026"/>
                </a:lnTo>
                <a:lnTo>
                  <a:pt x="1031747" y="208026"/>
                </a:lnTo>
                <a:lnTo>
                  <a:pt x="1031747" y="277368"/>
                </a:lnTo>
                <a:lnTo>
                  <a:pt x="1170432" y="138684"/>
                </a:lnTo>
                <a:lnTo>
                  <a:pt x="1031747" y="0"/>
                </a:lnTo>
                <a:close/>
              </a:path>
            </a:pathLst>
          </a:custGeom>
          <a:solidFill>
            <a:srgbClr val="396B96"/>
          </a:solidFill>
        </p:spPr>
        <p:txBody>
          <a:bodyPr wrap="square" lIns="0" tIns="0" rIns="0" bIns="0" rtlCol="0"/>
          <a:lstStyle/>
          <a:p/>
        </p:txBody>
      </p:sp>
      <p:sp>
        <p:nvSpPr>
          <p:cNvPr id="6" name="object 6"/>
          <p:cNvSpPr txBox="1"/>
          <p:nvPr/>
        </p:nvSpPr>
        <p:spPr>
          <a:xfrm>
            <a:off x="220725" y="3359658"/>
            <a:ext cx="1955800" cy="1416050"/>
          </a:xfrm>
          <a:prstGeom prst="rect">
            <a:avLst/>
          </a:prstGeom>
          <a:solidFill>
            <a:srgbClr val="C3D9D6"/>
          </a:solidFill>
          <a:ln w="28955">
            <a:solidFill>
              <a:srgbClr val="396B96"/>
            </a:solidFill>
          </a:ln>
        </p:spPr>
        <p:txBody>
          <a:bodyPr wrap="square" lIns="0" tIns="78105" rIns="0" bIns="0" rtlCol="0" vert="horz">
            <a:spAutoFit/>
          </a:bodyPr>
          <a:lstStyle/>
          <a:p>
            <a:pPr algn="just" marL="135890" marR="345440">
              <a:lnSpc>
                <a:spcPct val="100000"/>
              </a:lnSpc>
              <a:spcBef>
                <a:spcPts val="615"/>
              </a:spcBef>
            </a:pPr>
            <a:r>
              <a:rPr dirty="0" sz="1600" spc="-5">
                <a:latin typeface="Source Sans Pro"/>
                <a:cs typeface="Source Sans Pro"/>
              </a:rPr>
              <a:t>Use the </a:t>
            </a:r>
            <a:r>
              <a:rPr dirty="0" sz="1600" spc="-5" b="1">
                <a:latin typeface="Source Sans Pro"/>
                <a:cs typeface="Source Sans Pro"/>
              </a:rPr>
              <a:t>Move Up  </a:t>
            </a:r>
            <a:r>
              <a:rPr dirty="0" sz="1600" spc="-5">
                <a:latin typeface="Source Sans Pro"/>
                <a:cs typeface="Source Sans Pro"/>
              </a:rPr>
              <a:t>and </a:t>
            </a:r>
            <a:r>
              <a:rPr dirty="0" sz="1600" spc="-5" b="1">
                <a:latin typeface="Source Sans Pro"/>
                <a:cs typeface="Source Sans Pro"/>
              </a:rPr>
              <a:t>Move Down  </a:t>
            </a:r>
            <a:r>
              <a:rPr dirty="0" sz="1600" spc="-5">
                <a:latin typeface="Source Sans Pro"/>
                <a:cs typeface="Source Sans Pro"/>
              </a:rPr>
              <a:t>arrows to</a:t>
            </a:r>
            <a:r>
              <a:rPr dirty="0" sz="1600" spc="-60">
                <a:latin typeface="Source Sans Pro"/>
                <a:cs typeface="Source Sans Pro"/>
              </a:rPr>
              <a:t> </a:t>
            </a:r>
            <a:r>
              <a:rPr dirty="0" sz="1600" spc="-5">
                <a:latin typeface="Source Sans Pro"/>
                <a:cs typeface="Source Sans Pro"/>
              </a:rPr>
              <a:t>change  the order of your  programs.</a:t>
            </a:r>
            <a:endParaRPr sz="1600">
              <a:latin typeface="Source Sans Pro"/>
              <a:cs typeface="Source Sans Pro"/>
            </a:endParaRPr>
          </a:p>
        </p:txBody>
      </p:sp>
      <p:sp>
        <p:nvSpPr>
          <p:cNvPr id="7" name="object 7"/>
          <p:cNvSpPr/>
          <p:nvPr/>
        </p:nvSpPr>
        <p:spPr>
          <a:xfrm>
            <a:off x="3707384" y="6307328"/>
            <a:ext cx="1170940" cy="277495"/>
          </a:xfrm>
          <a:custGeom>
            <a:avLst/>
            <a:gdLst/>
            <a:ahLst/>
            <a:cxnLst/>
            <a:rect l="l" t="t" r="r" b="b"/>
            <a:pathLst>
              <a:path w="1170939" h="277495">
                <a:moveTo>
                  <a:pt x="138683" y="0"/>
                </a:moveTo>
                <a:lnTo>
                  <a:pt x="0" y="138684"/>
                </a:lnTo>
                <a:lnTo>
                  <a:pt x="138683" y="277368"/>
                </a:lnTo>
                <a:lnTo>
                  <a:pt x="138683" y="208026"/>
                </a:lnTo>
                <a:lnTo>
                  <a:pt x="1170431" y="208026"/>
                </a:lnTo>
                <a:lnTo>
                  <a:pt x="1170431" y="69342"/>
                </a:lnTo>
                <a:lnTo>
                  <a:pt x="138683" y="69342"/>
                </a:lnTo>
                <a:lnTo>
                  <a:pt x="138683" y="0"/>
                </a:lnTo>
                <a:close/>
              </a:path>
            </a:pathLst>
          </a:custGeom>
          <a:solidFill>
            <a:srgbClr val="396B96"/>
          </a:solidFill>
        </p:spPr>
        <p:txBody>
          <a:bodyPr wrap="square" lIns="0" tIns="0" rIns="0" bIns="0" rtlCol="0"/>
          <a:lstStyle/>
          <a:p/>
        </p:txBody>
      </p:sp>
      <p:sp>
        <p:nvSpPr>
          <p:cNvPr id="8" name="object 8"/>
          <p:cNvSpPr txBox="1"/>
          <p:nvPr/>
        </p:nvSpPr>
        <p:spPr>
          <a:xfrm>
            <a:off x="4293361" y="6231890"/>
            <a:ext cx="2504440" cy="429895"/>
          </a:xfrm>
          <a:prstGeom prst="rect">
            <a:avLst/>
          </a:prstGeom>
          <a:solidFill>
            <a:srgbClr val="C3D9D6"/>
          </a:solidFill>
          <a:ln w="28955">
            <a:solidFill>
              <a:srgbClr val="396B96"/>
            </a:solidFill>
          </a:ln>
        </p:spPr>
        <p:txBody>
          <a:bodyPr wrap="square" lIns="0" tIns="78740" rIns="0" bIns="0" rtlCol="0" vert="horz">
            <a:spAutoFit/>
          </a:bodyPr>
          <a:lstStyle/>
          <a:p>
            <a:pPr marL="136525">
              <a:lnSpc>
                <a:spcPct val="100000"/>
              </a:lnSpc>
              <a:spcBef>
                <a:spcPts val="620"/>
              </a:spcBef>
            </a:pPr>
            <a:r>
              <a:rPr dirty="0" sz="1600" spc="-5">
                <a:latin typeface="Source Sans Pro"/>
                <a:cs typeface="Source Sans Pro"/>
              </a:rPr>
              <a:t>Click </a:t>
            </a:r>
            <a:r>
              <a:rPr dirty="0" sz="1600" spc="-5" b="1">
                <a:latin typeface="Source Sans Pro"/>
                <a:cs typeface="Source Sans Pro"/>
              </a:rPr>
              <a:t>Save and</a:t>
            </a:r>
            <a:r>
              <a:rPr dirty="0" sz="1600" spc="-20" b="1">
                <a:latin typeface="Source Sans Pro"/>
                <a:cs typeface="Source Sans Pro"/>
              </a:rPr>
              <a:t> </a:t>
            </a:r>
            <a:r>
              <a:rPr dirty="0" sz="1600" spc="-5" b="1">
                <a:latin typeface="Source Sans Pro"/>
                <a:cs typeface="Source Sans Pro"/>
              </a:rPr>
              <a:t>Continue</a:t>
            </a:r>
            <a:r>
              <a:rPr dirty="0" sz="1600" spc="-5">
                <a:latin typeface="Source Sans Pro"/>
                <a:cs typeface="Source Sans Pro"/>
              </a:rPr>
              <a:t>.</a:t>
            </a:r>
            <a:endParaRPr sz="1600">
              <a:latin typeface="Source Sans Pro"/>
              <a:cs typeface="Source Sans Pro"/>
            </a:endParaRPr>
          </a:p>
        </p:txBody>
      </p:sp>
      <p:sp>
        <p:nvSpPr>
          <p:cNvPr id="9" name="object 9"/>
          <p:cNvSpPr txBox="1">
            <a:spLocks noGrp="1"/>
          </p:cNvSpPr>
          <p:nvPr>
            <p:ph type="title"/>
          </p:nvPr>
        </p:nvSpPr>
        <p:spPr>
          <a:xfrm>
            <a:off x="439927" y="255270"/>
            <a:ext cx="3696970" cy="831215"/>
          </a:xfrm>
          <a:prstGeom prst="rect"/>
        </p:spPr>
        <p:txBody>
          <a:bodyPr wrap="square" lIns="0" tIns="12700" rIns="0" bIns="0" rtlCol="0" vert="horz">
            <a:spAutoFit/>
          </a:bodyPr>
          <a:lstStyle/>
          <a:p>
            <a:pPr marL="12700">
              <a:lnSpc>
                <a:spcPct val="100000"/>
              </a:lnSpc>
              <a:spcBef>
                <a:spcPts val="100"/>
              </a:spcBef>
            </a:pPr>
            <a:r>
              <a:rPr dirty="0" spc="110"/>
              <a:t>Program</a:t>
            </a:r>
            <a:r>
              <a:rPr dirty="0" spc="-229"/>
              <a:t> </a:t>
            </a:r>
            <a:r>
              <a:rPr dirty="0" spc="55"/>
              <a:t>Choices</a:t>
            </a:r>
          </a:p>
          <a:p>
            <a:pPr marL="12700">
              <a:lnSpc>
                <a:spcPct val="100000"/>
              </a:lnSpc>
              <a:spcBef>
                <a:spcPts val="100"/>
              </a:spcBef>
            </a:pPr>
            <a:r>
              <a:rPr dirty="0" sz="2000" b="1">
                <a:solidFill>
                  <a:srgbClr val="000000"/>
                </a:solidFill>
                <a:latin typeface="Source Sans Pro"/>
                <a:cs typeface="Source Sans Pro"/>
              </a:rPr>
              <a:t>Rank Your</a:t>
            </a:r>
            <a:r>
              <a:rPr dirty="0" sz="2000" spc="-20" b="0">
                <a:solidFill>
                  <a:srgbClr val="000000"/>
                </a:solidFill>
                <a:latin typeface="Source Sans Pro"/>
                <a:cs typeface="Source Sans Pro"/>
              </a:rPr>
              <a:t> </a:t>
            </a:r>
            <a:r>
              <a:rPr dirty="0" sz="2000" spc="-5" b="0">
                <a:solidFill>
                  <a:srgbClr val="000000"/>
                </a:solidFill>
                <a:latin typeface="Source Sans Pro"/>
                <a:cs typeface="Source Sans Pro"/>
              </a:rPr>
              <a:t>Programs</a:t>
            </a:r>
            <a:endParaRPr sz="2000">
              <a:latin typeface="Source Sans Pro"/>
              <a:cs typeface="Source Sans Pr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4213860" cy="513715"/>
          </a:xfrm>
          <a:prstGeom prst="rect"/>
        </p:spPr>
        <p:txBody>
          <a:bodyPr wrap="square" lIns="0" tIns="12700" rIns="0" bIns="0" rtlCol="0" vert="horz">
            <a:spAutoFit/>
          </a:bodyPr>
          <a:lstStyle/>
          <a:p>
            <a:pPr marL="12700">
              <a:lnSpc>
                <a:spcPct val="100000"/>
              </a:lnSpc>
              <a:spcBef>
                <a:spcPts val="100"/>
              </a:spcBef>
            </a:pPr>
            <a:r>
              <a:rPr dirty="0" spc="45"/>
              <a:t>Basis </a:t>
            </a:r>
            <a:r>
              <a:rPr dirty="0" spc="-40"/>
              <a:t>for</a:t>
            </a:r>
            <a:r>
              <a:rPr dirty="0" spc="-350"/>
              <a:t> </a:t>
            </a:r>
            <a:r>
              <a:rPr dirty="0" spc="25"/>
              <a:t>Admission</a:t>
            </a:r>
          </a:p>
        </p:txBody>
      </p:sp>
      <p:sp>
        <p:nvSpPr>
          <p:cNvPr id="3" name="object 3"/>
          <p:cNvSpPr/>
          <p:nvPr/>
        </p:nvSpPr>
        <p:spPr>
          <a:xfrm>
            <a:off x="369762" y="1014414"/>
            <a:ext cx="10032675" cy="531644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851142" y="3147822"/>
            <a:ext cx="4152900" cy="1324610"/>
          </a:xfrm>
          <a:prstGeom prst="rect">
            <a:avLst/>
          </a:prstGeom>
          <a:solidFill>
            <a:srgbClr val="D4E2EE"/>
          </a:solidFill>
          <a:ln w="28955">
            <a:solidFill>
              <a:srgbClr val="396B96"/>
            </a:solidFill>
          </a:ln>
        </p:spPr>
        <p:txBody>
          <a:bodyPr wrap="square" lIns="0" tIns="79375" rIns="0" bIns="0" rtlCol="0" vert="horz">
            <a:spAutoFit/>
          </a:bodyPr>
          <a:lstStyle/>
          <a:p>
            <a:pPr marL="136525">
              <a:lnSpc>
                <a:spcPct val="100000"/>
              </a:lnSpc>
              <a:spcBef>
                <a:spcPts val="625"/>
              </a:spcBef>
            </a:pPr>
            <a:r>
              <a:rPr dirty="0" sz="1600" spc="-5">
                <a:latin typeface="Source Sans Pro"/>
                <a:cs typeface="Source Sans Pro"/>
              </a:rPr>
              <a:t>Review and answer both questions.</a:t>
            </a:r>
            <a:r>
              <a:rPr dirty="0" sz="1600" spc="30">
                <a:latin typeface="Source Sans Pro"/>
                <a:cs typeface="Source Sans Pro"/>
              </a:rPr>
              <a:t> </a:t>
            </a:r>
            <a:r>
              <a:rPr dirty="0" sz="1600" spc="-5">
                <a:latin typeface="Source Sans Pro"/>
                <a:cs typeface="Source Sans Pro"/>
              </a:rPr>
              <a:t>Click</a:t>
            </a:r>
            <a:endParaRPr sz="1600">
              <a:latin typeface="Source Sans Pro"/>
              <a:cs typeface="Source Sans Pro"/>
            </a:endParaRPr>
          </a:p>
          <a:p>
            <a:pPr marL="136525">
              <a:lnSpc>
                <a:spcPct val="100000"/>
              </a:lnSpc>
            </a:pPr>
            <a:r>
              <a:rPr dirty="0" sz="1600" spc="-5" b="1">
                <a:latin typeface="Source Sans Pro"/>
                <a:cs typeface="Source Sans Pro"/>
              </a:rPr>
              <a:t>Save and Continue to Next Step </a:t>
            </a:r>
            <a:r>
              <a:rPr dirty="0" sz="1600" spc="-5">
                <a:latin typeface="Source Sans Pro"/>
                <a:cs typeface="Source Sans Pro"/>
              </a:rPr>
              <a:t>when</a:t>
            </a:r>
            <a:r>
              <a:rPr dirty="0" sz="1600" spc="35">
                <a:latin typeface="Source Sans Pro"/>
                <a:cs typeface="Source Sans Pro"/>
              </a:rPr>
              <a:t> </a:t>
            </a:r>
            <a:r>
              <a:rPr dirty="0" sz="1600" spc="-5">
                <a:latin typeface="Source Sans Pro"/>
                <a:cs typeface="Source Sans Pro"/>
              </a:rPr>
              <a:t>done.</a:t>
            </a:r>
            <a:endParaRPr sz="1600">
              <a:latin typeface="Source Sans Pro"/>
              <a:cs typeface="Source Sans Pro"/>
            </a:endParaRPr>
          </a:p>
          <a:p>
            <a:pPr marL="136525">
              <a:lnSpc>
                <a:spcPct val="100000"/>
              </a:lnSpc>
              <a:spcBef>
                <a:spcPts val="600"/>
              </a:spcBef>
            </a:pPr>
            <a:r>
              <a:rPr dirty="0" sz="1600" spc="-5" b="1">
                <a:latin typeface="Source Sans Pro"/>
                <a:cs typeface="Source Sans Pro"/>
              </a:rPr>
              <a:t>Current High School</a:t>
            </a:r>
            <a:r>
              <a:rPr dirty="0" sz="1600" spc="5" b="1">
                <a:latin typeface="Source Sans Pro"/>
                <a:cs typeface="Source Sans Pro"/>
              </a:rPr>
              <a:t> </a:t>
            </a:r>
            <a:r>
              <a:rPr dirty="0" sz="1600" spc="-5" b="1">
                <a:latin typeface="Source Sans Pro"/>
                <a:cs typeface="Source Sans Pro"/>
              </a:rPr>
              <a:t>Students:</a:t>
            </a:r>
            <a:endParaRPr sz="1600">
              <a:latin typeface="Source Sans Pro"/>
              <a:cs typeface="Source Sans Pro"/>
            </a:endParaRPr>
          </a:p>
          <a:p>
            <a:pPr marL="136525">
              <a:lnSpc>
                <a:spcPct val="100000"/>
              </a:lnSpc>
              <a:spcBef>
                <a:spcPts val="600"/>
              </a:spcBef>
            </a:pPr>
            <a:r>
              <a:rPr dirty="0" sz="1600" spc="-5">
                <a:latin typeface="Source Sans Pro"/>
                <a:cs typeface="Source Sans Pro"/>
              </a:rPr>
              <a:t>Make sure </a:t>
            </a:r>
            <a:r>
              <a:rPr dirty="0" sz="1600" spc="-5" b="1">
                <a:latin typeface="Source Sans Pro"/>
                <a:cs typeface="Source Sans Pro"/>
              </a:rPr>
              <a:t>Yes </a:t>
            </a:r>
            <a:r>
              <a:rPr dirty="0" sz="1600" spc="-5">
                <a:latin typeface="Source Sans Pro"/>
                <a:cs typeface="Source Sans Pro"/>
              </a:rPr>
              <a:t>is selected for Question</a:t>
            </a:r>
            <a:r>
              <a:rPr dirty="0" sz="1600" spc="10">
                <a:latin typeface="Source Sans Pro"/>
                <a:cs typeface="Source Sans Pro"/>
              </a:rPr>
              <a:t> </a:t>
            </a:r>
            <a:r>
              <a:rPr dirty="0" sz="1600" spc="-5">
                <a:latin typeface="Source Sans Pro"/>
                <a:cs typeface="Source Sans Pro"/>
              </a:rPr>
              <a:t>2.</a:t>
            </a:r>
            <a:endParaRPr sz="1600">
              <a:latin typeface="Source Sans Pro"/>
              <a:cs typeface="Source Sans Pro"/>
            </a:endParaRPr>
          </a:p>
        </p:txBody>
      </p:sp>
      <p:sp>
        <p:nvSpPr>
          <p:cNvPr id="5" name="object 5"/>
          <p:cNvSpPr/>
          <p:nvPr/>
        </p:nvSpPr>
        <p:spPr>
          <a:xfrm>
            <a:off x="389128" y="4877694"/>
            <a:ext cx="2482412" cy="30927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385" y="1165483"/>
            <a:ext cx="10058485" cy="542402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009896" y="3350259"/>
            <a:ext cx="1170940" cy="334010"/>
          </a:xfrm>
          <a:custGeom>
            <a:avLst/>
            <a:gdLst/>
            <a:ahLst/>
            <a:cxnLst/>
            <a:rect l="l" t="t" r="r" b="b"/>
            <a:pathLst>
              <a:path w="1170939" h="334010">
                <a:moveTo>
                  <a:pt x="166878" y="0"/>
                </a:moveTo>
                <a:lnTo>
                  <a:pt x="0" y="166877"/>
                </a:lnTo>
                <a:lnTo>
                  <a:pt x="166878" y="333755"/>
                </a:lnTo>
                <a:lnTo>
                  <a:pt x="166878" y="250316"/>
                </a:lnTo>
                <a:lnTo>
                  <a:pt x="1170432" y="250316"/>
                </a:lnTo>
                <a:lnTo>
                  <a:pt x="1170432" y="83438"/>
                </a:lnTo>
                <a:lnTo>
                  <a:pt x="166878" y="83438"/>
                </a:lnTo>
                <a:lnTo>
                  <a:pt x="166878" y="0"/>
                </a:lnTo>
                <a:close/>
              </a:path>
            </a:pathLst>
          </a:custGeom>
          <a:solidFill>
            <a:srgbClr val="396B96"/>
          </a:solidFill>
        </p:spPr>
        <p:txBody>
          <a:bodyPr wrap="square" lIns="0" tIns="0" rIns="0" bIns="0" rtlCol="0"/>
          <a:lstStyle/>
          <a:p/>
        </p:txBody>
      </p:sp>
      <p:sp>
        <p:nvSpPr>
          <p:cNvPr id="4" name="object 4"/>
          <p:cNvSpPr txBox="1"/>
          <p:nvPr/>
        </p:nvSpPr>
        <p:spPr>
          <a:xfrm>
            <a:off x="5775705" y="3102610"/>
            <a:ext cx="4613275" cy="1492250"/>
          </a:xfrm>
          <a:prstGeom prst="rect">
            <a:avLst/>
          </a:prstGeom>
          <a:solidFill>
            <a:srgbClr val="D4E2EE"/>
          </a:solidFill>
          <a:ln w="28955">
            <a:solidFill>
              <a:srgbClr val="396B96"/>
            </a:solidFill>
          </a:ln>
        </p:spPr>
        <p:txBody>
          <a:bodyPr wrap="square" lIns="0" tIns="78105" rIns="0" bIns="0" rtlCol="0" vert="horz">
            <a:spAutoFit/>
          </a:bodyPr>
          <a:lstStyle/>
          <a:p>
            <a:pPr marL="137160" marR="290195">
              <a:lnSpc>
                <a:spcPct val="100000"/>
              </a:lnSpc>
              <a:spcBef>
                <a:spcPts val="615"/>
              </a:spcBef>
            </a:pPr>
            <a:r>
              <a:rPr dirty="0" sz="1600" spc="-5">
                <a:latin typeface="Source Sans Pro"/>
                <a:cs typeface="Source Sans Pro"/>
              </a:rPr>
              <a:t>Once program choices are added, the application  status will be</a:t>
            </a:r>
            <a:r>
              <a:rPr dirty="0" sz="1600" spc="30">
                <a:latin typeface="Source Sans Pro"/>
                <a:cs typeface="Source Sans Pro"/>
              </a:rPr>
              <a:t> </a:t>
            </a:r>
            <a:r>
              <a:rPr dirty="0" sz="1600" spc="-5">
                <a:latin typeface="Source Sans Pro"/>
                <a:cs typeface="Source Sans Pro"/>
              </a:rPr>
              <a:t>Unpaid.</a:t>
            </a:r>
            <a:endParaRPr sz="1600">
              <a:latin typeface="Source Sans Pro"/>
              <a:cs typeface="Source Sans Pro"/>
            </a:endParaRPr>
          </a:p>
          <a:p>
            <a:pPr marL="137160" marR="163830">
              <a:lnSpc>
                <a:spcPct val="100000"/>
              </a:lnSpc>
              <a:spcBef>
                <a:spcPts val="600"/>
              </a:spcBef>
            </a:pPr>
            <a:r>
              <a:rPr dirty="0" sz="1600" spc="-5">
                <a:latin typeface="Source Sans Pro"/>
                <a:cs typeface="Source Sans Pro"/>
              </a:rPr>
              <a:t>After the application processing fee is received, the  status is updated to Paid and your application  information is forwarded to your college</a:t>
            </a:r>
            <a:r>
              <a:rPr dirty="0" sz="1600" spc="30">
                <a:latin typeface="Source Sans Pro"/>
                <a:cs typeface="Source Sans Pro"/>
              </a:rPr>
              <a:t> </a:t>
            </a:r>
            <a:r>
              <a:rPr dirty="0" sz="1600" spc="-5">
                <a:latin typeface="Source Sans Pro"/>
                <a:cs typeface="Source Sans Pro"/>
              </a:rPr>
              <a:t>choice(s).</a:t>
            </a:r>
            <a:endParaRPr sz="1600">
              <a:latin typeface="Source Sans Pro"/>
              <a:cs typeface="Source Sans Pro"/>
            </a:endParaRPr>
          </a:p>
        </p:txBody>
      </p:sp>
      <p:sp>
        <p:nvSpPr>
          <p:cNvPr id="5" name="object 5"/>
          <p:cNvSpPr txBox="1">
            <a:spLocks noGrp="1"/>
          </p:cNvSpPr>
          <p:nvPr>
            <p:ph type="title"/>
          </p:nvPr>
        </p:nvSpPr>
        <p:spPr>
          <a:xfrm>
            <a:off x="439927" y="255270"/>
            <a:ext cx="4545965" cy="831215"/>
          </a:xfrm>
          <a:prstGeom prst="rect"/>
        </p:spPr>
        <p:txBody>
          <a:bodyPr wrap="square" lIns="0" tIns="12700" rIns="0" bIns="0" rtlCol="0" vert="horz">
            <a:spAutoFit/>
          </a:bodyPr>
          <a:lstStyle/>
          <a:p>
            <a:pPr marL="12700">
              <a:lnSpc>
                <a:spcPct val="100000"/>
              </a:lnSpc>
              <a:spcBef>
                <a:spcPts val="100"/>
              </a:spcBef>
            </a:pPr>
            <a:r>
              <a:rPr dirty="0" spc="65"/>
              <a:t>Applicant</a:t>
            </a:r>
            <a:r>
              <a:rPr dirty="0" spc="-180"/>
              <a:t> </a:t>
            </a:r>
            <a:r>
              <a:rPr dirty="0" spc="50"/>
              <a:t>Dashboard</a:t>
            </a:r>
          </a:p>
          <a:p>
            <a:pPr marL="12700">
              <a:lnSpc>
                <a:spcPct val="100000"/>
              </a:lnSpc>
              <a:spcBef>
                <a:spcPts val="100"/>
              </a:spcBef>
            </a:pPr>
            <a:r>
              <a:rPr dirty="0" sz="2000" b="1">
                <a:solidFill>
                  <a:srgbClr val="000000"/>
                </a:solidFill>
                <a:latin typeface="Source Sans Pro"/>
                <a:cs typeface="Source Sans Pro"/>
              </a:rPr>
              <a:t>Application</a:t>
            </a:r>
            <a:r>
              <a:rPr dirty="0" sz="2000" spc="-35" b="0">
                <a:solidFill>
                  <a:srgbClr val="000000"/>
                </a:solidFill>
                <a:latin typeface="Source Sans Pro"/>
                <a:cs typeface="Source Sans Pro"/>
              </a:rPr>
              <a:t> </a:t>
            </a:r>
            <a:r>
              <a:rPr dirty="0" sz="2000" b="1">
                <a:solidFill>
                  <a:srgbClr val="000000"/>
                </a:solidFill>
                <a:latin typeface="Source Sans Pro"/>
                <a:cs typeface="Source Sans Pro"/>
              </a:rPr>
              <a:t>Status</a:t>
            </a:r>
            <a:endParaRPr sz="2000">
              <a:latin typeface="Source Sans Pro"/>
              <a:cs typeface="Source Sans Pr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885" y="1030430"/>
            <a:ext cx="8338120" cy="5453067"/>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4133850" cy="513715"/>
          </a:xfrm>
          <a:prstGeom prst="rect"/>
        </p:spPr>
        <p:txBody>
          <a:bodyPr wrap="square" lIns="0" tIns="12700" rIns="0" bIns="0" rtlCol="0" vert="horz">
            <a:spAutoFit/>
          </a:bodyPr>
          <a:lstStyle/>
          <a:p>
            <a:pPr marL="12700">
              <a:lnSpc>
                <a:spcPct val="100000"/>
              </a:lnSpc>
              <a:spcBef>
                <a:spcPts val="100"/>
              </a:spcBef>
            </a:pPr>
            <a:r>
              <a:rPr dirty="0" spc="160"/>
              <a:t>Payment</a:t>
            </a:r>
            <a:r>
              <a:rPr dirty="0" spc="-190"/>
              <a:t> </a:t>
            </a:r>
            <a:r>
              <a:rPr dirty="0" spc="125"/>
              <a:t>Summary</a:t>
            </a:r>
          </a:p>
        </p:txBody>
      </p:sp>
      <p:sp>
        <p:nvSpPr>
          <p:cNvPr id="4" name="object 4"/>
          <p:cNvSpPr txBox="1"/>
          <p:nvPr/>
        </p:nvSpPr>
        <p:spPr>
          <a:xfrm>
            <a:off x="6737690" y="1436493"/>
            <a:ext cx="3176270" cy="1000125"/>
          </a:xfrm>
          <a:prstGeom prst="rect">
            <a:avLst/>
          </a:prstGeom>
          <a:solidFill>
            <a:srgbClr val="D4E2EE"/>
          </a:solidFill>
          <a:ln w="28955">
            <a:solidFill>
              <a:srgbClr val="396B96"/>
            </a:solidFill>
          </a:ln>
        </p:spPr>
        <p:txBody>
          <a:bodyPr wrap="square" lIns="0" tIns="79375" rIns="0" bIns="0" rtlCol="0" vert="horz">
            <a:spAutoFit/>
          </a:bodyPr>
          <a:lstStyle/>
          <a:p>
            <a:pPr marL="136525">
              <a:lnSpc>
                <a:spcPct val="100000"/>
              </a:lnSpc>
              <a:spcBef>
                <a:spcPts val="625"/>
              </a:spcBef>
            </a:pPr>
            <a:r>
              <a:rPr dirty="0" sz="1600" spc="-5">
                <a:latin typeface="Source Sans Pro"/>
                <a:cs typeface="Source Sans Pro"/>
              </a:rPr>
              <a:t>Review your fees.</a:t>
            </a:r>
            <a:endParaRPr sz="1600">
              <a:latin typeface="Source Sans Pro"/>
              <a:cs typeface="Source Sans Pro"/>
            </a:endParaRPr>
          </a:p>
          <a:p>
            <a:pPr marL="136525" marR="147320">
              <a:lnSpc>
                <a:spcPct val="100000"/>
              </a:lnSpc>
              <a:spcBef>
                <a:spcPts val="600"/>
              </a:spcBef>
            </a:pPr>
            <a:r>
              <a:rPr dirty="0" sz="1600" spc="-5">
                <a:latin typeface="Source Sans Pro"/>
                <a:cs typeface="Source Sans Pro"/>
              </a:rPr>
              <a:t>Click </a:t>
            </a:r>
            <a:r>
              <a:rPr dirty="0" sz="1600" spc="-5" b="1">
                <a:latin typeface="Source Sans Pro"/>
                <a:cs typeface="Source Sans Pro"/>
              </a:rPr>
              <a:t>Complete Order </a:t>
            </a:r>
            <a:r>
              <a:rPr dirty="0" sz="1600" spc="-5">
                <a:latin typeface="Source Sans Pro"/>
                <a:cs typeface="Source Sans Pro"/>
              </a:rPr>
              <a:t>to pay your  application processing fee</a:t>
            </a:r>
            <a:r>
              <a:rPr dirty="0" sz="1600" spc="-15">
                <a:latin typeface="Source Sans Pro"/>
                <a:cs typeface="Source Sans Pro"/>
              </a:rPr>
              <a:t> </a:t>
            </a:r>
            <a:r>
              <a:rPr dirty="0" sz="1600" spc="-5">
                <a:latin typeface="Source Sans Pro"/>
                <a:cs typeface="Source Sans Pro"/>
              </a:rPr>
              <a:t>online.</a:t>
            </a:r>
            <a:endParaRPr sz="1600">
              <a:latin typeface="Source Sans Pro"/>
              <a:cs typeface="Source Sans Pro"/>
            </a:endParaRPr>
          </a:p>
        </p:txBody>
      </p:sp>
      <p:sp>
        <p:nvSpPr>
          <p:cNvPr id="5" name="object 5"/>
          <p:cNvSpPr/>
          <p:nvPr/>
        </p:nvSpPr>
        <p:spPr>
          <a:xfrm>
            <a:off x="5339658" y="5791026"/>
            <a:ext cx="1172210" cy="334010"/>
          </a:xfrm>
          <a:custGeom>
            <a:avLst/>
            <a:gdLst/>
            <a:ahLst/>
            <a:cxnLst/>
            <a:rect l="l" t="t" r="r" b="b"/>
            <a:pathLst>
              <a:path w="1172209" h="334010">
                <a:moveTo>
                  <a:pt x="166877" y="0"/>
                </a:moveTo>
                <a:lnTo>
                  <a:pt x="0" y="166878"/>
                </a:lnTo>
                <a:lnTo>
                  <a:pt x="166877" y="333756"/>
                </a:lnTo>
                <a:lnTo>
                  <a:pt x="166877" y="250317"/>
                </a:lnTo>
                <a:lnTo>
                  <a:pt x="1171955" y="250317"/>
                </a:lnTo>
                <a:lnTo>
                  <a:pt x="1171955" y="83439"/>
                </a:lnTo>
                <a:lnTo>
                  <a:pt x="166877" y="83439"/>
                </a:lnTo>
                <a:lnTo>
                  <a:pt x="166877" y="0"/>
                </a:lnTo>
                <a:close/>
              </a:path>
            </a:pathLst>
          </a:custGeom>
          <a:solidFill>
            <a:srgbClr val="396B96"/>
          </a:solidFill>
        </p:spPr>
        <p:txBody>
          <a:bodyPr wrap="square" lIns="0" tIns="0" rIns="0" bIns="0" rtlCol="0"/>
          <a:lstStyle/>
          <a:p/>
        </p:txBody>
      </p:sp>
      <p:sp>
        <p:nvSpPr>
          <p:cNvPr id="6" name="object 6"/>
          <p:cNvSpPr/>
          <p:nvPr/>
        </p:nvSpPr>
        <p:spPr>
          <a:xfrm>
            <a:off x="6211704" y="4434922"/>
            <a:ext cx="3946956" cy="2257858"/>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6444119" y="4425784"/>
            <a:ext cx="3195320" cy="2115185"/>
          </a:xfrm>
          <a:prstGeom prst="rect">
            <a:avLst/>
          </a:prstGeom>
        </p:spPr>
        <p:txBody>
          <a:bodyPr wrap="square" lIns="0" tIns="89535" rIns="0" bIns="0" rtlCol="0" vert="horz">
            <a:spAutoFit/>
          </a:bodyPr>
          <a:lstStyle/>
          <a:p>
            <a:pPr marL="20320">
              <a:lnSpc>
                <a:spcPct val="100000"/>
              </a:lnSpc>
              <a:spcBef>
                <a:spcPts val="705"/>
              </a:spcBef>
            </a:pPr>
            <a:r>
              <a:rPr dirty="0" sz="1600" spc="-5" b="1">
                <a:latin typeface="Source Sans Pro"/>
                <a:cs typeface="Source Sans Pro"/>
              </a:rPr>
              <a:t>Prepaid Voucher Code</a:t>
            </a:r>
            <a:endParaRPr sz="1600">
              <a:latin typeface="Source Sans Pro"/>
              <a:cs typeface="Source Sans Pro"/>
            </a:endParaRPr>
          </a:p>
          <a:p>
            <a:pPr marL="20955" marR="5080">
              <a:lnSpc>
                <a:spcPct val="100000"/>
              </a:lnSpc>
              <a:spcBef>
                <a:spcPts val="600"/>
              </a:spcBef>
            </a:pPr>
            <a:r>
              <a:rPr dirty="0" sz="1600" spc="-5">
                <a:latin typeface="Source Sans Pro"/>
                <a:cs typeface="Source Sans Pro"/>
              </a:rPr>
              <a:t>If you have a prepaid voucher code,  enter it here and click </a:t>
            </a:r>
            <a:r>
              <a:rPr dirty="0" sz="1600" spc="-5" b="1">
                <a:latin typeface="Source Sans Pro"/>
                <a:cs typeface="Source Sans Pro"/>
              </a:rPr>
              <a:t>Apply Voucher  </a:t>
            </a:r>
            <a:r>
              <a:rPr dirty="0" sz="1600" spc="-5">
                <a:latin typeface="Source Sans Pro"/>
                <a:cs typeface="Source Sans Pro"/>
              </a:rPr>
              <a:t>and wait for the page to</a:t>
            </a:r>
            <a:r>
              <a:rPr dirty="0" sz="1600" spc="-10">
                <a:latin typeface="Source Sans Pro"/>
                <a:cs typeface="Source Sans Pro"/>
              </a:rPr>
              <a:t> </a:t>
            </a:r>
            <a:r>
              <a:rPr dirty="0" sz="1600" spc="-5">
                <a:latin typeface="Source Sans Pro"/>
                <a:cs typeface="Source Sans Pro"/>
              </a:rPr>
              <a:t>refresh.</a:t>
            </a:r>
            <a:endParaRPr sz="1600">
              <a:latin typeface="Source Sans Pro"/>
              <a:cs typeface="Source Sans Pro"/>
            </a:endParaRPr>
          </a:p>
          <a:p>
            <a:pPr>
              <a:lnSpc>
                <a:spcPct val="100000"/>
              </a:lnSpc>
              <a:spcBef>
                <a:spcPts val="25"/>
              </a:spcBef>
            </a:pPr>
            <a:endParaRPr sz="1550">
              <a:latin typeface="Times New Roman"/>
              <a:cs typeface="Times New Roman"/>
            </a:endParaRPr>
          </a:p>
          <a:p>
            <a:pPr marL="12700" marR="44450">
              <a:lnSpc>
                <a:spcPct val="100000"/>
              </a:lnSpc>
            </a:pPr>
            <a:r>
              <a:rPr dirty="0" sz="1600" spc="-5">
                <a:latin typeface="Source Sans Pro"/>
                <a:cs typeface="Source Sans Pro"/>
              </a:rPr>
              <a:t>After the voucher code is applied you  must click </a:t>
            </a:r>
            <a:r>
              <a:rPr dirty="0" sz="1600" spc="-5" b="1">
                <a:latin typeface="Source Sans Pro"/>
                <a:cs typeface="Source Sans Pro"/>
              </a:rPr>
              <a:t>Complete Order </a:t>
            </a:r>
            <a:r>
              <a:rPr dirty="0" sz="1600" spc="-5">
                <a:latin typeface="Source Sans Pro"/>
                <a:cs typeface="Source Sans Pro"/>
              </a:rPr>
              <a:t>to finish  the process of applying the</a:t>
            </a:r>
            <a:r>
              <a:rPr dirty="0" sz="1600" spc="-10">
                <a:latin typeface="Source Sans Pro"/>
                <a:cs typeface="Source Sans Pro"/>
              </a:rPr>
              <a:t> </a:t>
            </a:r>
            <a:r>
              <a:rPr dirty="0" sz="1600" spc="-5">
                <a:latin typeface="Source Sans Pro"/>
                <a:cs typeface="Source Sans Pro"/>
              </a:rPr>
              <a:t>voucher.</a:t>
            </a:r>
            <a:endParaRPr sz="1600">
              <a:latin typeface="Source Sans Pro"/>
              <a:cs typeface="Source Sans Pr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7937"/>
            <a:ext cx="5060950" cy="513715"/>
          </a:xfrm>
          <a:prstGeom prst="rect"/>
        </p:spPr>
        <p:txBody>
          <a:bodyPr wrap="square" lIns="0" tIns="12700" rIns="0" bIns="0" rtlCol="0" vert="horz">
            <a:spAutoFit/>
          </a:bodyPr>
          <a:lstStyle/>
          <a:p>
            <a:pPr marL="12700">
              <a:lnSpc>
                <a:spcPct val="100000"/>
              </a:lnSpc>
              <a:spcBef>
                <a:spcPts val="100"/>
              </a:spcBef>
            </a:pPr>
            <a:r>
              <a:rPr dirty="0" spc="114"/>
              <a:t>Secure </a:t>
            </a:r>
            <a:r>
              <a:rPr dirty="0" spc="45"/>
              <a:t>Online</a:t>
            </a:r>
            <a:r>
              <a:rPr dirty="0" spc="-415"/>
              <a:t> </a:t>
            </a:r>
            <a:r>
              <a:rPr dirty="0" spc="160"/>
              <a:t>Payment</a:t>
            </a:r>
          </a:p>
        </p:txBody>
      </p:sp>
      <p:sp>
        <p:nvSpPr>
          <p:cNvPr id="3" name="object 3"/>
          <p:cNvSpPr/>
          <p:nvPr/>
        </p:nvSpPr>
        <p:spPr>
          <a:xfrm>
            <a:off x="361188" y="1540729"/>
            <a:ext cx="7523988" cy="2647653"/>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276594" y="3309365"/>
            <a:ext cx="3337560" cy="1324610"/>
          </a:xfrm>
          <a:prstGeom prst="rect">
            <a:avLst/>
          </a:prstGeom>
          <a:solidFill>
            <a:srgbClr val="D4E2EE"/>
          </a:solidFill>
          <a:ln w="28955">
            <a:solidFill>
              <a:srgbClr val="396B96"/>
            </a:solidFill>
          </a:ln>
        </p:spPr>
        <p:txBody>
          <a:bodyPr wrap="square" lIns="0" tIns="79375" rIns="0" bIns="0" rtlCol="0" vert="horz">
            <a:spAutoFit/>
          </a:bodyPr>
          <a:lstStyle/>
          <a:p>
            <a:pPr marL="137795">
              <a:lnSpc>
                <a:spcPct val="100000"/>
              </a:lnSpc>
              <a:spcBef>
                <a:spcPts val="625"/>
              </a:spcBef>
            </a:pPr>
            <a:r>
              <a:rPr dirty="0" sz="1600" spc="-5" b="1">
                <a:latin typeface="Source Sans Pro"/>
                <a:cs typeface="Source Sans Pro"/>
              </a:rPr>
              <a:t>Payment</a:t>
            </a:r>
            <a:r>
              <a:rPr dirty="0" sz="1600" spc="5" b="1">
                <a:latin typeface="Source Sans Pro"/>
                <a:cs typeface="Source Sans Pro"/>
              </a:rPr>
              <a:t> </a:t>
            </a:r>
            <a:r>
              <a:rPr dirty="0" sz="1600" spc="-5" b="1">
                <a:latin typeface="Source Sans Pro"/>
                <a:cs typeface="Source Sans Pro"/>
              </a:rPr>
              <a:t>Method</a:t>
            </a:r>
            <a:endParaRPr sz="1600">
              <a:latin typeface="Source Sans Pro"/>
              <a:cs typeface="Source Sans Pro"/>
            </a:endParaRPr>
          </a:p>
          <a:p>
            <a:pPr marL="137795">
              <a:lnSpc>
                <a:spcPct val="100000"/>
              </a:lnSpc>
              <a:spcBef>
                <a:spcPts val="600"/>
              </a:spcBef>
            </a:pPr>
            <a:r>
              <a:rPr dirty="0" sz="1600" spc="-5">
                <a:latin typeface="Source Sans Pro"/>
                <a:cs typeface="Source Sans Pro"/>
              </a:rPr>
              <a:t>Choose a payment</a:t>
            </a:r>
            <a:r>
              <a:rPr dirty="0" sz="1600" spc="30">
                <a:latin typeface="Source Sans Pro"/>
                <a:cs typeface="Source Sans Pro"/>
              </a:rPr>
              <a:t> </a:t>
            </a:r>
            <a:r>
              <a:rPr dirty="0" sz="1600" spc="-5">
                <a:latin typeface="Source Sans Pro"/>
                <a:cs typeface="Source Sans Pro"/>
              </a:rPr>
              <a:t>method:</a:t>
            </a:r>
            <a:endParaRPr sz="1600">
              <a:latin typeface="Source Sans Pro"/>
              <a:cs typeface="Source Sans Pro"/>
            </a:endParaRPr>
          </a:p>
          <a:p>
            <a:pPr marL="424180" indent="-286385">
              <a:lnSpc>
                <a:spcPct val="100000"/>
              </a:lnSpc>
              <a:spcBef>
                <a:spcPts val="600"/>
              </a:spcBef>
              <a:buFont typeface="Arial"/>
              <a:buChar char="•"/>
              <a:tabLst>
                <a:tab pos="424180" algn="l"/>
                <a:tab pos="424815" algn="l"/>
              </a:tabLst>
            </a:pPr>
            <a:r>
              <a:rPr dirty="0" sz="1600" spc="-5">
                <a:latin typeface="Source Sans Pro"/>
                <a:cs typeface="Source Sans Pro"/>
              </a:rPr>
              <a:t>Credit card (including Visa</a:t>
            </a:r>
            <a:r>
              <a:rPr dirty="0" sz="1600">
                <a:latin typeface="Source Sans Pro"/>
                <a:cs typeface="Source Sans Pro"/>
              </a:rPr>
              <a:t> </a:t>
            </a:r>
            <a:r>
              <a:rPr dirty="0" sz="1600" spc="-5">
                <a:latin typeface="Source Sans Pro"/>
                <a:cs typeface="Source Sans Pro"/>
              </a:rPr>
              <a:t>Debit)</a:t>
            </a:r>
            <a:endParaRPr sz="1600">
              <a:latin typeface="Source Sans Pro"/>
              <a:cs typeface="Source Sans Pro"/>
            </a:endParaRPr>
          </a:p>
          <a:p>
            <a:pPr marL="424180" indent="-286385">
              <a:lnSpc>
                <a:spcPct val="100000"/>
              </a:lnSpc>
              <a:buFont typeface="Arial"/>
              <a:buChar char="•"/>
              <a:tabLst>
                <a:tab pos="424180" algn="l"/>
                <a:tab pos="424815" algn="l"/>
              </a:tabLst>
            </a:pPr>
            <a:r>
              <a:rPr dirty="0" sz="1600" spc="-5">
                <a:latin typeface="Source Sans Pro"/>
                <a:cs typeface="Source Sans Pro"/>
              </a:rPr>
              <a:t>Interac</a:t>
            </a:r>
            <a:r>
              <a:rPr dirty="0" sz="1600">
                <a:latin typeface="Source Sans Pro"/>
                <a:cs typeface="Source Sans Pro"/>
              </a:rPr>
              <a:t> </a:t>
            </a:r>
            <a:r>
              <a:rPr dirty="0" sz="1600" spc="-5">
                <a:latin typeface="Source Sans Pro"/>
                <a:cs typeface="Source Sans Pro"/>
              </a:rPr>
              <a:t>Online</a:t>
            </a:r>
            <a:endParaRPr sz="1600">
              <a:latin typeface="Source Sans Pro"/>
              <a:cs typeface="Source Sans Pr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8893" y="1262755"/>
            <a:ext cx="5054173" cy="5213516"/>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034437" y="1756410"/>
            <a:ext cx="5075555" cy="3278504"/>
          </a:xfrm>
          <a:prstGeom prst="rect">
            <a:avLst/>
          </a:prstGeom>
          <a:solidFill>
            <a:srgbClr val="D4E2EE"/>
          </a:solidFill>
          <a:ln w="28995">
            <a:solidFill>
              <a:srgbClr val="396B96"/>
            </a:solidFill>
          </a:ln>
        </p:spPr>
        <p:txBody>
          <a:bodyPr wrap="square" lIns="0" tIns="79375" rIns="0" bIns="0" rtlCol="0" vert="horz">
            <a:spAutoFit/>
          </a:bodyPr>
          <a:lstStyle/>
          <a:p>
            <a:pPr marL="137160">
              <a:lnSpc>
                <a:spcPct val="100000"/>
              </a:lnSpc>
              <a:spcBef>
                <a:spcPts val="625"/>
              </a:spcBef>
            </a:pPr>
            <a:r>
              <a:rPr dirty="0" sz="1600" spc="-5" b="1">
                <a:latin typeface="Source Sans Pro"/>
                <a:cs typeface="Source Sans Pro"/>
              </a:rPr>
              <a:t>Payment</a:t>
            </a:r>
            <a:r>
              <a:rPr dirty="0" sz="1600" spc="5" b="1">
                <a:latin typeface="Source Sans Pro"/>
                <a:cs typeface="Source Sans Pro"/>
              </a:rPr>
              <a:t> </a:t>
            </a:r>
            <a:r>
              <a:rPr dirty="0" sz="1600" spc="-5" b="1">
                <a:latin typeface="Source Sans Pro"/>
                <a:cs typeface="Source Sans Pro"/>
              </a:rPr>
              <a:t>Details</a:t>
            </a:r>
            <a:endParaRPr sz="1600">
              <a:latin typeface="Source Sans Pro"/>
              <a:cs typeface="Source Sans Pro"/>
            </a:endParaRPr>
          </a:p>
          <a:p>
            <a:pPr marL="137160" marR="281305">
              <a:lnSpc>
                <a:spcPct val="100000"/>
              </a:lnSpc>
              <a:spcBef>
                <a:spcPts val="595"/>
              </a:spcBef>
            </a:pPr>
            <a:r>
              <a:rPr dirty="0" sz="1600" spc="-5">
                <a:latin typeface="Source Sans Pro"/>
                <a:cs typeface="Source Sans Pro"/>
              </a:rPr>
              <a:t>Enter your credit card details exactly as they appear on  the</a:t>
            </a:r>
            <a:r>
              <a:rPr dirty="0" sz="1600" spc="-10">
                <a:latin typeface="Source Sans Pro"/>
                <a:cs typeface="Source Sans Pro"/>
              </a:rPr>
              <a:t> </a:t>
            </a:r>
            <a:r>
              <a:rPr dirty="0" sz="1600" spc="-5">
                <a:latin typeface="Source Sans Pro"/>
                <a:cs typeface="Source Sans Pro"/>
              </a:rPr>
              <a:t>card.</a:t>
            </a:r>
            <a:endParaRPr sz="1600">
              <a:latin typeface="Source Sans Pro"/>
              <a:cs typeface="Source Sans Pro"/>
            </a:endParaRPr>
          </a:p>
          <a:p>
            <a:pPr marL="137160">
              <a:lnSpc>
                <a:spcPct val="100000"/>
              </a:lnSpc>
              <a:spcBef>
                <a:spcPts val="605"/>
              </a:spcBef>
            </a:pPr>
            <a:r>
              <a:rPr dirty="0" sz="1600" spc="-5" b="1">
                <a:latin typeface="Source Sans Pro"/>
                <a:cs typeface="Source Sans Pro"/>
              </a:rPr>
              <a:t>Card</a:t>
            </a:r>
            <a:r>
              <a:rPr dirty="0" sz="1600" spc="-10" b="1">
                <a:latin typeface="Source Sans Pro"/>
                <a:cs typeface="Source Sans Pro"/>
              </a:rPr>
              <a:t> </a:t>
            </a:r>
            <a:r>
              <a:rPr dirty="0" sz="1600" spc="-5" b="1">
                <a:latin typeface="Source Sans Pro"/>
                <a:cs typeface="Source Sans Pro"/>
              </a:rPr>
              <a:t>Number</a:t>
            </a:r>
            <a:endParaRPr sz="1600">
              <a:latin typeface="Source Sans Pro"/>
              <a:cs typeface="Source Sans Pro"/>
            </a:endParaRPr>
          </a:p>
          <a:p>
            <a:pPr marL="137160">
              <a:lnSpc>
                <a:spcPct val="100000"/>
              </a:lnSpc>
            </a:pPr>
            <a:r>
              <a:rPr dirty="0" sz="1600" spc="-5">
                <a:latin typeface="Source Sans Pro"/>
                <a:cs typeface="Source Sans Pro"/>
              </a:rPr>
              <a:t>Numbers only, no spaces or</a:t>
            </a:r>
            <a:r>
              <a:rPr dirty="0" sz="1600" spc="45">
                <a:latin typeface="Source Sans Pro"/>
                <a:cs typeface="Source Sans Pro"/>
              </a:rPr>
              <a:t> </a:t>
            </a:r>
            <a:r>
              <a:rPr dirty="0" sz="1600" spc="-5">
                <a:latin typeface="Source Sans Pro"/>
                <a:cs typeface="Source Sans Pro"/>
              </a:rPr>
              <a:t>hyphens</a:t>
            </a:r>
            <a:endParaRPr sz="1600">
              <a:latin typeface="Source Sans Pro"/>
              <a:cs typeface="Source Sans Pro"/>
            </a:endParaRPr>
          </a:p>
          <a:p>
            <a:pPr marL="137160">
              <a:lnSpc>
                <a:spcPct val="100000"/>
              </a:lnSpc>
              <a:spcBef>
                <a:spcPts val="600"/>
              </a:spcBef>
            </a:pPr>
            <a:r>
              <a:rPr dirty="0" sz="1600" spc="-5" b="1">
                <a:latin typeface="Source Sans Pro"/>
                <a:cs typeface="Source Sans Pro"/>
              </a:rPr>
              <a:t>Expiry</a:t>
            </a:r>
            <a:r>
              <a:rPr dirty="0" sz="1600" spc="10" b="1">
                <a:latin typeface="Source Sans Pro"/>
                <a:cs typeface="Source Sans Pro"/>
              </a:rPr>
              <a:t> </a:t>
            </a:r>
            <a:r>
              <a:rPr dirty="0" sz="1600" spc="-5" b="1">
                <a:latin typeface="Source Sans Pro"/>
                <a:cs typeface="Source Sans Pro"/>
              </a:rPr>
              <a:t>Date</a:t>
            </a:r>
            <a:endParaRPr sz="1600">
              <a:latin typeface="Source Sans Pro"/>
              <a:cs typeface="Source Sans Pro"/>
            </a:endParaRPr>
          </a:p>
          <a:p>
            <a:pPr marL="137160">
              <a:lnSpc>
                <a:spcPct val="100000"/>
              </a:lnSpc>
            </a:pPr>
            <a:r>
              <a:rPr dirty="0" sz="1600" spc="-5">
                <a:latin typeface="Source Sans Pro"/>
                <a:cs typeface="Source Sans Pro"/>
              </a:rPr>
              <a:t>Enter the date using the format</a:t>
            </a:r>
            <a:r>
              <a:rPr dirty="0" sz="1600" spc="35">
                <a:latin typeface="Source Sans Pro"/>
                <a:cs typeface="Source Sans Pro"/>
              </a:rPr>
              <a:t> </a:t>
            </a:r>
            <a:r>
              <a:rPr dirty="0" sz="1600" spc="-5">
                <a:latin typeface="Source Sans Pro"/>
                <a:cs typeface="Source Sans Pro"/>
              </a:rPr>
              <a:t>MMYY</a:t>
            </a:r>
            <a:endParaRPr sz="1600">
              <a:latin typeface="Source Sans Pro"/>
              <a:cs typeface="Source Sans Pro"/>
            </a:endParaRPr>
          </a:p>
          <a:p>
            <a:pPr marL="137160">
              <a:lnSpc>
                <a:spcPct val="100000"/>
              </a:lnSpc>
              <a:spcBef>
                <a:spcPts val="600"/>
              </a:spcBef>
            </a:pPr>
            <a:r>
              <a:rPr dirty="0" sz="1600" spc="-5" b="1">
                <a:latin typeface="Source Sans Pro"/>
                <a:cs typeface="Source Sans Pro"/>
              </a:rPr>
              <a:t>Card Security</a:t>
            </a:r>
            <a:r>
              <a:rPr dirty="0" sz="1600" spc="5" b="1">
                <a:latin typeface="Source Sans Pro"/>
                <a:cs typeface="Source Sans Pro"/>
              </a:rPr>
              <a:t> </a:t>
            </a:r>
            <a:r>
              <a:rPr dirty="0" sz="1600" spc="-5" b="1">
                <a:latin typeface="Source Sans Pro"/>
                <a:cs typeface="Source Sans Pro"/>
              </a:rPr>
              <a:t>Code</a:t>
            </a:r>
            <a:endParaRPr sz="1600">
              <a:latin typeface="Source Sans Pro"/>
              <a:cs typeface="Source Sans Pro"/>
            </a:endParaRPr>
          </a:p>
          <a:p>
            <a:pPr marL="137160">
              <a:lnSpc>
                <a:spcPct val="100000"/>
              </a:lnSpc>
            </a:pPr>
            <a:r>
              <a:rPr dirty="0" sz="1600" spc="-5">
                <a:latin typeface="Source Sans Pro"/>
                <a:cs typeface="Source Sans Pro"/>
              </a:rPr>
              <a:t>Visa / Mastercard – 3-digit code on the back of the</a:t>
            </a:r>
            <a:r>
              <a:rPr dirty="0" sz="1600" spc="80">
                <a:latin typeface="Source Sans Pro"/>
                <a:cs typeface="Source Sans Pro"/>
              </a:rPr>
              <a:t> </a:t>
            </a:r>
            <a:r>
              <a:rPr dirty="0" sz="1600" spc="-5">
                <a:latin typeface="Source Sans Pro"/>
                <a:cs typeface="Source Sans Pro"/>
              </a:rPr>
              <a:t>card</a:t>
            </a:r>
            <a:endParaRPr sz="1600">
              <a:latin typeface="Source Sans Pro"/>
              <a:cs typeface="Source Sans Pro"/>
            </a:endParaRPr>
          </a:p>
          <a:p>
            <a:pPr marL="137160" marR="206375">
              <a:lnSpc>
                <a:spcPct val="100000"/>
              </a:lnSpc>
              <a:spcBef>
                <a:spcPts val="600"/>
              </a:spcBef>
            </a:pPr>
            <a:r>
              <a:rPr dirty="0" sz="1600" spc="-5">
                <a:latin typeface="Source Sans Pro"/>
                <a:cs typeface="Source Sans Pro"/>
              </a:rPr>
              <a:t>American Express – 4-digit code on the front of the card,  above the card</a:t>
            </a:r>
            <a:r>
              <a:rPr dirty="0" sz="1600" spc="5">
                <a:latin typeface="Source Sans Pro"/>
                <a:cs typeface="Source Sans Pro"/>
              </a:rPr>
              <a:t> </a:t>
            </a:r>
            <a:r>
              <a:rPr dirty="0" sz="1600" spc="-5">
                <a:latin typeface="Source Sans Pro"/>
                <a:cs typeface="Source Sans Pro"/>
              </a:rPr>
              <a:t>number</a:t>
            </a:r>
            <a:endParaRPr sz="1600">
              <a:latin typeface="Source Sans Pro"/>
              <a:cs typeface="Source Sans Pro"/>
            </a:endParaRPr>
          </a:p>
        </p:txBody>
      </p:sp>
      <p:sp>
        <p:nvSpPr>
          <p:cNvPr id="4" name="object 4"/>
          <p:cNvSpPr txBox="1"/>
          <p:nvPr/>
        </p:nvSpPr>
        <p:spPr>
          <a:xfrm>
            <a:off x="6034437" y="5350002"/>
            <a:ext cx="5075555" cy="1247140"/>
          </a:xfrm>
          <a:prstGeom prst="rect">
            <a:avLst/>
          </a:prstGeom>
          <a:solidFill>
            <a:srgbClr val="D4E2EE"/>
          </a:solidFill>
          <a:ln w="28963">
            <a:solidFill>
              <a:srgbClr val="396B96"/>
            </a:solidFill>
          </a:ln>
        </p:spPr>
        <p:txBody>
          <a:bodyPr wrap="square" lIns="0" tIns="79375" rIns="0" bIns="0" rtlCol="0" vert="horz">
            <a:spAutoFit/>
          </a:bodyPr>
          <a:lstStyle/>
          <a:p>
            <a:pPr marL="137160">
              <a:lnSpc>
                <a:spcPct val="100000"/>
              </a:lnSpc>
              <a:spcBef>
                <a:spcPts val="625"/>
              </a:spcBef>
            </a:pPr>
            <a:r>
              <a:rPr dirty="0" sz="1600" spc="-5">
                <a:latin typeface="Source Sans Pro"/>
                <a:cs typeface="Source Sans Pro"/>
              </a:rPr>
              <a:t>Click </a:t>
            </a:r>
            <a:r>
              <a:rPr dirty="0" sz="1600" spc="-5" b="1">
                <a:latin typeface="Source Sans Pro"/>
                <a:cs typeface="Source Sans Pro"/>
              </a:rPr>
              <a:t>Process Transaction </a:t>
            </a:r>
            <a:r>
              <a:rPr dirty="0" sz="1600" spc="-5">
                <a:latin typeface="Source Sans Pro"/>
                <a:cs typeface="Source Sans Pro"/>
              </a:rPr>
              <a:t>to complete your</a:t>
            </a:r>
            <a:r>
              <a:rPr dirty="0" sz="1600" spc="85">
                <a:latin typeface="Source Sans Pro"/>
                <a:cs typeface="Source Sans Pro"/>
              </a:rPr>
              <a:t> </a:t>
            </a:r>
            <a:r>
              <a:rPr dirty="0" sz="1600" spc="-5">
                <a:latin typeface="Source Sans Pro"/>
                <a:cs typeface="Source Sans Pro"/>
              </a:rPr>
              <a:t>payment.</a:t>
            </a:r>
            <a:endParaRPr sz="1600">
              <a:latin typeface="Source Sans Pro"/>
              <a:cs typeface="Source Sans Pro"/>
            </a:endParaRPr>
          </a:p>
          <a:p>
            <a:pPr marL="137160" marR="146685">
              <a:lnSpc>
                <a:spcPct val="100000"/>
              </a:lnSpc>
              <a:spcBef>
                <a:spcPts val="600"/>
              </a:spcBef>
            </a:pPr>
            <a:r>
              <a:rPr dirty="0" sz="1600" spc="-5" b="1">
                <a:latin typeface="Source Sans Pro"/>
                <a:cs typeface="Source Sans Pro"/>
              </a:rPr>
              <a:t>Note: </a:t>
            </a:r>
            <a:r>
              <a:rPr dirty="0" sz="1600" spc="-5">
                <a:latin typeface="Source Sans Pro"/>
                <a:cs typeface="Source Sans Pro"/>
              </a:rPr>
              <a:t>Do not click the Back button in your browser while  on the secure payment screen. If you do not wish to  proceed with your payment, click </a:t>
            </a:r>
            <a:r>
              <a:rPr dirty="0" sz="1600" spc="-5" b="1">
                <a:latin typeface="Source Sans Pro"/>
                <a:cs typeface="Source Sans Pro"/>
              </a:rPr>
              <a:t>Cancel</a:t>
            </a:r>
            <a:r>
              <a:rPr dirty="0" sz="1600" spc="30" b="1">
                <a:latin typeface="Source Sans Pro"/>
                <a:cs typeface="Source Sans Pro"/>
              </a:rPr>
              <a:t> </a:t>
            </a:r>
            <a:r>
              <a:rPr dirty="0" sz="1600" spc="-5" b="1">
                <a:latin typeface="Source Sans Pro"/>
                <a:cs typeface="Source Sans Pro"/>
              </a:rPr>
              <a:t>Transaction</a:t>
            </a:r>
            <a:r>
              <a:rPr dirty="0" sz="1600" spc="-5">
                <a:latin typeface="Source Sans Pro"/>
                <a:cs typeface="Source Sans Pro"/>
              </a:rPr>
              <a:t>.</a:t>
            </a:r>
            <a:endParaRPr sz="1600">
              <a:latin typeface="Source Sans Pro"/>
              <a:cs typeface="Source Sans Pro"/>
            </a:endParaRPr>
          </a:p>
        </p:txBody>
      </p:sp>
      <p:sp>
        <p:nvSpPr>
          <p:cNvPr id="5" name="object 5"/>
          <p:cNvSpPr txBox="1">
            <a:spLocks noGrp="1"/>
          </p:cNvSpPr>
          <p:nvPr>
            <p:ph type="title"/>
          </p:nvPr>
        </p:nvSpPr>
        <p:spPr>
          <a:xfrm>
            <a:off x="439927" y="257937"/>
            <a:ext cx="5060950" cy="828675"/>
          </a:xfrm>
          <a:prstGeom prst="rect"/>
        </p:spPr>
        <p:txBody>
          <a:bodyPr wrap="square" lIns="0" tIns="12700" rIns="0" bIns="0" rtlCol="0" vert="horz">
            <a:spAutoFit/>
          </a:bodyPr>
          <a:lstStyle/>
          <a:p>
            <a:pPr marL="12700">
              <a:lnSpc>
                <a:spcPct val="100000"/>
              </a:lnSpc>
              <a:spcBef>
                <a:spcPts val="100"/>
              </a:spcBef>
            </a:pPr>
            <a:r>
              <a:rPr dirty="0" spc="114"/>
              <a:t>Secure </a:t>
            </a:r>
            <a:r>
              <a:rPr dirty="0" spc="45"/>
              <a:t>Online</a:t>
            </a:r>
            <a:r>
              <a:rPr dirty="0" spc="-415"/>
              <a:t> </a:t>
            </a:r>
            <a:r>
              <a:rPr dirty="0" spc="160"/>
              <a:t>Payment</a:t>
            </a:r>
          </a:p>
          <a:p>
            <a:pPr marL="12700">
              <a:lnSpc>
                <a:spcPct val="100000"/>
              </a:lnSpc>
              <a:spcBef>
                <a:spcPts val="80"/>
              </a:spcBef>
            </a:pPr>
            <a:r>
              <a:rPr dirty="0" sz="2000" b="1">
                <a:solidFill>
                  <a:srgbClr val="000000"/>
                </a:solidFill>
                <a:latin typeface="Source Sans Pro"/>
                <a:cs typeface="Source Sans Pro"/>
              </a:rPr>
              <a:t>Credit </a:t>
            </a:r>
            <a:r>
              <a:rPr dirty="0" sz="2000" spc="-5" b="0">
                <a:solidFill>
                  <a:srgbClr val="000000"/>
                </a:solidFill>
                <a:latin typeface="Source Sans Pro"/>
                <a:cs typeface="Source Sans Pro"/>
              </a:rPr>
              <a:t>Card </a:t>
            </a:r>
            <a:r>
              <a:rPr dirty="0" sz="2000" b="1">
                <a:solidFill>
                  <a:srgbClr val="000000"/>
                </a:solidFill>
                <a:latin typeface="Source Sans Pro"/>
                <a:cs typeface="Source Sans Pro"/>
              </a:rPr>
              <a:t>(including Visa</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Debit)</a:t>
            </a:r>
            <a:endParaRPr sz="2000">
              <a:latin typeface="Source Sans Pro"/>
              <a:cs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085088"/>
            <a:ext cx="10058400" cy="555802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8481059" y="3704844"/>
            <a:ext cx="1422400" cy="323215"/>
          </a:xfrm>
          <a:custGeom>
            <a:avLst/>
            <a:gdLst/>
            <a:ahLst/>
            <a:cxnLst/>
            <a:rect l="l" t="t" r="r" b="b"/>
            <a:pathLst>
              <a:path w="1422400" h="323214">
                <a:moveTo>
                  <a:pt x="161544" y="0"/>
                </a:moveTo>
                <a:lnTo>
                  <a:pt x="0" y="161543"/>
                </a:lnTo>
                <a:lnTo>
                  <a:pt x="161544" y="323087"/>
                </a:lnTo>
                <a:lnTo>
                  <a:pt x="161544" y="242315"/>
                </a:lnTo>
                <a:lnTo>
                  <a:pt x="1421892" y="242315"/>
                </a:lnTo>
                <a:lnTo>
                  <a:pt x="1421892" y="80771"/>
                </a:lnTo>
                <a:lnTo>
                  <a:pt x="161544" y="80771"/>
                </a:lnTo>
                <a:lnTo>
                  <a:pt x="161544" y="0"/>
                </a:lnTo>
                <a:close/>
              </a:path>
            </a:pathLst>
          </a:custGeom>
          <a:solidFill>
            <a:srgbClr val="396B96"/>
          </a:solidFill>
        </p:spPr>
        <p:txBody>
          <a:bodyPr wrap="square" lIns="0" tIns="0" rIns="0" bIns="0" rtlCol="0"/>
          <a:lstStyle/>
          <a:p/>
        </p:txBody>
      </p:sp>
      <p:sp>
        <p:nvSpPr>
          <p:cNvPr id="4" name="object 4"/>
          <p:cNvSpPr txBox="1"/>
          <p:nvPr/>
        </p:nvSpPr>
        <p:spPr>
          <a:xfrm>
            <a:off x="9027414" y="3403853"/>
            <a:ext cx="1998345" cy="923925"/>
          </a:xfrm>
          <a:prstGeom prst="rect">
            <a:avLst/>
          </a:prstGeom>
          <a:solidFill>
            <a:srgbClr val="D4E2EE"/>
          </a:solidFill>
          <a:ln w="28955">
            <a:solidFill>
              <a:srgbClr val="396B96"/>
            </a:solidFill>
          </a:ln>
        </p:spPr>
        <p:txBody>
          <a:bodyPr wrap="square" lIns="0" tIns="78740" rIns="0" bIns="0" rtlCol="0" vert="horz">
            <a:spAutoFit/>
          </a:bodyPr>
          <a:lstStyle/>
          <a:p>
            <a:pPr marL="137795" marR="142875">
              <a:lnSpc>
                <a:spcPct val="100000"/>
              </a:lnSpc>
              <a:spcBef>
                <a:spcPts val="620"/>
              </a:spcBef>
            </a:pPr>
            <a:r>
              <a:rPr dirty="0" sz="1600" spc="-5">
                <a:latin typeface="Source Sans Pro"/>
                <a:cs typeface="Source Sans Pro"/>
              </a:rPr>
              <a:t>Searchable </a:t>
            </a:r>
            <a:r>
              <a:rPr dirty="0" sz="1600">
                <a:latin typeface="Source Sans Pro"/>
                <a:cs typeface="Source Sans Pro"/>
              </a:rPr>
              <a:t>list </a:t>
            </a:r>
            <a:r>
              <a:rPr dirty="0" sz="1600" spc="-5">
                <a:latin typeface="Source Sans Pro"/>
                <a:cs typeface="Source Sans Pro"/>
              </a:rPr>
              <a:t>of</a:t>
            </a:r>
            <a:r>
              <a:rPr dirty="0" sz="1600" spc="-55">
                <a:latin typeface="Source Sans Pro"/>
                <a:cs typeface="Source Sans Pro"/>
              </a:rPr>
              <a:t> </a:t>
            </a:r>
            <a:r>
              <a:rPr dirty="0" sz="1600" spc="-5">
                <a:latin typeface="Source Sans Pro"/>
                <a:cs typeface="Source Sans Pro"/>
              </a:rPr>
              <a:t>all  programs offered  by the college.</a:t>
            </a:r>
            <a:endParaRPr sz="1600">
              <a:latin typeface="Source Sans Pro"/>
              <a:cs typeface="Source Sans Pro"/>
            </a:endParaRPr>
          </a:p>
        </p:txBody>
      </p:sp>
      <p:sp>
        <p:nvSpPr>
          <p:cNvPr id="5" name="object 5"/>
          <p:cNvSpPr txBox="1">
            <a:spLocks noGrp="1"/>
          </p:cNvSpPr>
          <p:nvPr>
            <p:ph type="title"/>
          </p:nvPr>
        </p:nvSpPr>
        <p:spPr>
          <a:xfrm>
            <a:off x="439927" y="242062"/>
            <a:ext cx="3578225" cy="793750"/>
          </a:xfrm>
          <a:prstGeom prst="rect"/>
        </p:spPr>
        <p:txBody>
          <a:bodyPr wrap="square" lIns="0" tIns="12700" rIns="0" bIns="0" rtlCol="0" vert="horz">
            <a:spAutoFit/>
          </a:bodyPr>
          <a:lstStyle/>
          <a:p>
            <a:pPr marL="12700">
              <a:lnSpc>
                <a:spcPct val="100000"/>
              </a:lnSpc>
              <a:spcBef>
                <a:spcPts val="100"/>
              </a:spcBef>
            </a:pPr>
            <a:r>
              <a:rPr dirty="0" spc="55"/>
              <a:t>Explore</a:t>
            </a:r>
            <a:r>
              <a:rPr dirty="0" spc="-195"/>
              <a:t> </a:t>
            </a:r>
            <a:r>
              <a:rPr dirty="0" spc="30"/>
              <a:t>Colleges</a:t>
            </a:r>
          </a:p>
          <a:p>
            <a:pPr marL="12700">
              <a:lnSpc>
                <a:spcPct val="100000"/>
              </a:lnSpc>
              <a:spcBef>
                <a:spcPts val="45"/>
              </a:spcBef>
            </a:pPr>
            <a:r>
              <a:rPr dirty="0" sz="1800" b="1">
                <a:solidFill>
                  <a:srgbClr val="000000"/>
                </a:solidFill>
                <a:latin typeface="Source Sans Pro"/>
                <a:cs typeface="Source Sans Pro"/>
              </a:rPr>
              <a:t>Programs</a:t>
            </a:r>
            <a:endParaRPr sz="1800">
              <a:latin typeface="Source Sans Pro"/>
              <a:cs typeface="Source Sans Pr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5423" y="1456147"/>
            <a:ext cx="5808958" cy="3980426"/>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7218426" y="4031741"/>
            <a:ext cx="3964304" cy="1739264"/>
          </a:xfrm>
          <a:prstGeom prst="rect">
            <a:avLst/>
          </a:prstGeom>
          <a:solidFill>
            <a:srgbClr val="D4E2EE"/>
          </a:solidFill>
          <a:ln w="28955">
            <a:solidFill>
              <a:srgbClr val="396B96"/>
            </a:solidFill>
          </a:ln>
        </p:spPr>
        <p:txBody>
          <a:bodyPr wrap="square" lIns="0" tIns="78740" rIns="0" bIns="0" rtlCol="0" vert="horz">
            <a:spAutoFit/>
          </a:bodyPr>
          <a:lstStyle/>
          <a:p>
            <a:pPr marL="137795">
              <a:lnSpc>
                <a:spcPct val="100000"/>
              </a:lnSpc>
              <a:spcBef>
                <a:spcPts val="620"/>
              </a:spcBef>
            </a:pPr>
            <a:r>
              <a:rPr dirty="0" sz="1600" spc="-5">
                <a:latin typeface="Source Sans Pro"/>
                <a:cs typeface="Source Sans Pro"/>
              </a:rPr>
              <a:t>Click </a:t>
            </a:r>
            <a:r>
              <a:rPr dirty="0" sz="1600" spc="-5" b="1">
                <a:latin typeface="Source Sans Pro"/>
                <a:cs typeface="Source Sans Pro"/>
              </a:rPr>
              <a:t>Proceed to Online Banking</a:t>
            </a:r>
            <a:r>
              <a:rPr dirty="0" sz="1600" spc="35" b="1">
                <a:latin typeface="Source Sans Pro"/>
                <a:cs typeface="Source Sans Pro"/>
              </a:rPr>
              <a:t> </a:t>
            </a:r>
            <a:r>
              <a:rPr dirty="0" sz="1600" spc="-5">
                <a:latin typeface="Source Sans Pro"/>
                <a:cs typeface="Source Sans Pro"/>
              </a:rPr>
              <a:t>to</a:t>
            </a:r>
            <a:endParaRPr sz="1600">
              <a:latin typeface="Source Sans Pro"/>
              <a:cs typeface="Source Sans Pro"/>
            </a:endParaRPr>
          </a:p>
          <a:p>
            <a:pPr marL="137795">
              <a:lnSpc>
                <a:spcPct val="100000"/>
              </a:lnSpc>
            </a:pPr>
            <a:r>
              <a:rPr dirty="0" sz="1600" spc="-5">
                <a:latin typeface="Source Sans Pro"/>
                <a:cs typeface="Source Sans Pro"/>
              </a:rPr>
              <a:t>complete your</a:t>
            </a:r>
            <a:r>
              <a:rPr dirty="0" sz="1600" spc="-15">
                <a:latin typeface="Source Sans Pro"/>
                <a:cs typeface="Source Sans Pro"/>
              </a:rPr>
              <a:t> </a:t>
            </a:r>
            <a:r>
              <a:rPr dirty="0" sz="1600" spc="-5">
                <a:latin typeface="Source Sans Pro"/>
                <a:cs typeface="Source Sans Pro"/>
              </a:rPr>
              <a:t>payment.</a:t>
            </a:r>
            <a:endParaRPr sz="1600">
              <a:latin typeface="Source Sans Pro"/>
              <a:cs typeface="Source Sans Pro"/>
            </a:endParaRPr>
          </a:p>
          <a:p>
            <a:pPr marL="137795" marR="257810">
              <a:lnSpc>
                <a:spcPct val="100000"/>
              </a:lnSpc>
              <a:spcBef>
                <a:spcPts val="605"/>
              </a:spcBef>
            </a:pPr>
            <a:r>
              <a:rPr dirty="0" sz="1600" spc="-5" b="1">
                <a:latin typeface="Source Sans Pro"/>
                <a:cs typeface="Source Sans Pro"/>
              </a:rPr>
              <a:t>Note: </a:t>
            </a:r>
            <a:r>
              <a:rPr dirty="0" sz="1600" spc="-5">
                <a:latin typeface="Source Sans Pro"/>
                <a:cs typeface="Source Sans Pro"/>
              </a:rPr>
              <a:t>Do not click the Back button in your  browser while on the secure payment  screen. If you do not wish to proceed with  your payment, click Cancel</a:t>
            </a:r>
            <a:r>
              <a:rPr dirty="0" sz="1600" spc="20">
                <a:latin typeface="Source Sans Pro"/>
                <a:cs typeface="Source Sans Pro"/>
              </a:rPr>
              <a:t> </a:t>
            </a:r>
            <a:r>
              <a:rPr dirty="0" sz="1600" spc="-5">
                <a:latin typeface="Source Sans Pro"/>
                <a:cs typeface="Source Sans Pro"/>
              </a:rPr>
              <a:t>Transaction.</a:t>
            </a:r>
            <a:endParaRPr sz="1600">
              <a:latin typeface="Source Sans Pro"/>
              <a:cs typeface="Source Sans Pro"/>
            </a:endParaRPr>
          </a:p>
        </p:txBody>
      </p:sp>
      <p:sp>
        <p:nvSpPr>
          <p:cNvPr id="4" name="object 4"/>
          <p:cNvSpPr txBox="1">
            <a:spLocks noGrp="1"/>
          </p:cNvSpPr>
          <p:nvPr>
            <p:ph type="title"/>
          </p:nvPr>
        </p:nvSpPr>
        <p:spPr>
          <a:xfrm>
            <a:off x="439927" y="257937"/>
            <a:ext cx="5060950" cy="828675"/>
          </a:xfrm>
          <a:prstGeom prst="rect"/>
        </p:spPr>
        <p:txBody>
          <a:bodyPr wrap="square" lIns="0" tIns="12700" rIns="0" bIns="0" rtlCol="0" vert="horz">
            <a:spAutoFit/>
          </a:bodyPr>
          <a:lstStyle/>
          <a:p>
            <a:pPr marL="12700">
              <a:lnSpc>
                <a:spcPct val="100000"/>
              </a:lnSpc>
              <a:spcBef>
                <a:spcPts val="100"/>
              </a:spcBef>
            </a:pPr>
            <a:r>
              <a:rPr dirty="0" spc="114"/>
              <a:t>Secure </a:t>
            </a:r>
            <a:r>
              <a:rPr dirty="0" spc="45"/>
              <a:t>Online</a:t>
            </a:r>
            <a:r>
              <a:rPr dirty="0" spc="-415"/>
              <a:t> </a:t>
            </a:r>
            <a:r>
              <a:rPr dirty="0" spc="160"/>
              <a:t>Payment</a:t>
            </a:r>
          </a:p>
          <a:p>
            <a:pPr marL="12700">
              <a:lnSpc>
                <a:spcPct val="100000"/>
              </a:lnSpc>
              <a:spcBef>
                <a:spcPts val="80"/>
              </a:spcBef>
            </a:pPr>
            <a:r>
              <a:rPr dirty="0" sz="2000" b="1">
                <a:solidFill>
                  <a:srgbClr val="000000"/>
                </a:solidFill>
                <a:latin typeface="Source Sans Pro"/>
                <a:cs typeface="Source Sans Pro"/>
              </a:rPr>
              <a:t>Interac</a:t>
            </a:r>
            <a:r>
              <a:rPr dirty="0" sz="2000" spc="-10" b="0">
                <a:solidFill>
                  <a:srgbClr val="000000"/>
                </a:solidFill>
                <a:latin typeface="Source Sans Pro"/>
                <a:cs typeface="Source Sans Pro"/>
              </a:rPr>
              <a:t> </a:t>
            </a:r>
            <a:r>
              <a:rPr dirty="0" sz="2000" b="1">
                <a:solidFill>
                  <a:srgbClr val="000000"/>
                </a:solidFill>
                <a:latin typeface="Source Sans Pro"/>
                <a:cs typeface="Source Sans Pro"/>
              </a:rPr>
              <a:t>Online</a:t>
            </a:r>
            <a:endParaRPr sz="2000">
              <a:latin typeface="Source Sans Pro"/>
              <a:cs typeface="Source Sans Pr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38426"/>
            <a:ext cx="10058400" cy="552530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825285" y="1853946"/>
            <a:ext cx="3162935" cy="923925"/>
          </a:xfrm>
          <a:prstGeom prst="rect">
            <a:avLst/>
          </a:prstGeom>
          <a:solidFill>
            <a:srgbClr val="D4E2EE"/>
          </a:solidFill>
          <a:ln w="29508">
            <a:solidFill>
              <a:srgbClr val="396B96"/>
            </a:solidFill>
          </a:ln>
        </p:spPr>
        <p:txBody>
          <a:bodyPr wrap="square" lIns="0" tIns="78740" rIns="0" bIns="0" rtlCol="0" vert="horz">
            <a:spAutoFit/>
          </a:bodyPr>
          <a:lstStyle/>
          <a:p>
            <a:pPr marL="163830" marR="143510">
              <a:lnSpc>
                <a:spcPct val="100000"/>
              </a:lnSpc>
              <a:spcBef>
                <a:spcPts val="620"/>
              </a:spcBef>
            </a:pPr>
            <a:r>
              <a:rPr dirty="0" sz="1600" spc="-5">
                <a:latin typeface="Source Sans Pro"/>
                <a:cs typeface="Source Sans Pro"/>
              </a:rPr>
              <a:t>Payment is verified on screen and  you will be sent a confirmation  email.</a:t>
            </a:r>
            <a:endParaRPr sz="1600">
              <a:latin typeface="Source Sans Pro"/>
              <a:cs typeface="Source Sans Pro"/>
            </a:endParaRPr>
          </a:p>
        </p:txBody>
      </p:sp>
      <p:sp>
        <p:nvSpPr>
          <p:cNvPr id="4" name="object 4"/>
          <p:cNvSpPr txBox="1">
            <a:spLocks noGrp="1"/>
          </p:cNvSpPr>
          <p:nvPr>
            <p:ph type="title"/>
          </p:nvPr>
        </p:nvSpPr>
        <p:spPr>
          <a:xfrm>
            <a:off x="439927" y="255270"/>
            <a:ext cx="4133850" cy="831215"/>
          </a:xfrm>
          <a:prstGeom prst="rect"/>
        </p:spPr>
        <p:txBody>
          <a:bodyPr wrap="square" lIns="0" tIns="12700" rIns="0" bIns="0" rtlCol="0" vert="horz">
            <a:spAutoFit/>
          </a:bodyPr>
          <a:lstStyle/>
          <a:p>
            <a:pPr marL="12700">
              <a:lnSpc>
                <a:spcPct val="100000"/>
              </a:lnSpc>
              <a:spcBef>
                <a:spcPts val="100"/>
              </a:spcBef>
            </a:pPr>
            <a:r>
              <a:rPr dirty="0" spc="160"/>
              <a:t>Payment</a:t>
            </a:r>
            <a:r>
              <a:rPr dirty="0" spc="-190"/>
              <a:t> </a:t>
            </a:r>
            <a:r>
              <a:rPr dirty="0" spc="125"/>
              <a:t>Summary</a:t>
            </a:r>
          </a:p>
          <a:p>
            <a:pPr marL="12700">
              <a:lnSpc>
                <a:spcPct val="100000"/>
              </a:lnSpc>
              <a:spcBef>
                <a:spcPts val="100"/>
              </a:spcBef>
            </a:pPr>
            <a:r>
              <a:rPr dirty="0" sz="2000" b="1">
                <a:solidFill>
                  <a:srgbClr val="000000"/>
                </a:solidFill>
                <a:latin typeface="Source Sans Pro"/>
                <a:cs typeface="Source Sans Pro"/>
              </a:rPr>
              <a:t>Payment</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Details</a:t>
            </a:r>
            <a:endParaRPr sz="2000">
              <a:latin typeface="Source Sans Pro"/>
              <a:cs typeface="Source Sans Pro"/>
            </a:endParaRPr>
          </a:p>
        </p:txBody>
      </p:sp>
      <p:sp>
        <p:nvSpPr>
          <p:cNvPr id="5" name="object 5"/>
          <p:cNvSpPr/>
          <p:nvPr/>
        </p:nvSpPr>
        <p:spPr>
          <a:xfrm>
            <a:off x="376428" y="4190899"/>
            <a:ext cx="2482401" cy="309274"/>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6825285" y="2872497"/>
            <a:ext cx="3162935" cy="467359"/>
          </a:xfrm>
          <a:prstGeom prst="rect">
            <a:avLst/>
          </a:prstGeom>
          <a:solidFill>
            <a:srgbClr val="D4E2EE"/>
          </a:solidFill>
          <a:ln w="16711">
            <a:solidFill>
              <a:srgbClr val="396B96"/>
            </a:solidFill>
          </a:ln>
        </p:spPr>
        <p:txBody>
          <a:bodyPr wrap="square" lIns="0" tIns="85725" rIns="0" bIns="0" rtlCol="0" vert="horz">
            <a:spAutoFit/>
          </a:bodyPr>
          <a:lstStyle/>
          <a:p>
            <a:pPr marL="159385">
              <a:lnSpc>
                <a:spcPct val="100000"/>
              </a:lnSpc>
              <a:spcBef>
                <a:spcPts val="675"/>
              </a:spcBef>
            </a:pPr>
            <a:r>
              <a:rPr dirty="0" sz="1600" spc="-5">
                <a:latin typeface="Source Sans Pro"/>
                <a:cs typeface="Source Sans Pro"/>
              </a:rPr>
              <a:t>All payments are</a:t>
            </a:r>
            <a:r>
              <a:rPr dirty="0" sz="1600" spc="-10">
                <a:latin typeface="Source Sans Pro"/>
                <a:cs typeface="Source Sans Pro"/>
              </a:rPr>
              <a:t> </a:t>
            </a:r>
            <a:r>
              <a:rPr dirty="0" sz="1600" spc="-5">
                <a:latin typeface="Source Sans Pro"/>
                <a:cs typeface="Source Sans Pro"/>
              </a:rPr>
              <a:t>non-refundable</a:t>
            </a:r>
            <a:endParaRPr sz="1600">
              <a:latin typeface="Source Sans Pro"/>
              <a:cs typeface="Source Sans Pro"/>
            </a:endParaRPr>
          </a:p>
        </p:txBody>
      </p:sp>
      <p:sp>
        <p:nvSpPr>
          <p:cNvPr id="7" name="object 7"/>
          <p:cNvSpPr/>
          <p:nvPr/>
        </p:nvSpPr>
        <p:spPr>
          <a:xfrm>
            <a:off x="5251513" y="3214687"/>
            <a:ext cx="723773" cy="200025"/>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87196"/>
            <a:ext cx="11324844" cy="513427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3675126" y="2916173"/>
            <a:ext cx="5204460" cy="1969135"/>
          </a:xfrm>
          <a:prstGeom prst="rect">
            <a:avLst/>
          </a:prstGeom>
          <a:solidFill>
            <a:srgbClr val="D4E2EE"/>
          </a:solidFill>
          <a:ln w="28955">
            <a:solidFill>
              <a:srgbClr val="396B96"/>
            </a:solidFill>
          </a:ln>
        </p:spPr>
        <p:txBody>
          <a:bodyPr wrap="square" lIns="0" tIns="78105" rIns="0" bIns="0" rtlCol="0" vert="horz">
            <a:spAutoFit/>
          </a:bodyPr>
          <a:lstStyle/>
          <a:p>
            <a:pPr marL="135890">
              <a:lnSpc>
                <a:spcPct val="100000"/>
              </a:lnSpc>
              <a:spcBef>
                <a:spcPts val="615"/>
              </a:spcBef>
            </a:pPr>
            <a:r>
              <a:rPr dirty="0" sz="1600" spc="-5" b="1">
                <a:latin typeface="Source Sans Pro"/>
                <a:cs typeface="Source Sans Pro"/>
              </a:rPr>
              <a:t>Declined</a:t>
            </a:r>
            <a:r>
              <a:rPr dirty="0" sz="1600" spc="10" b="1">
                <a:latin typeface="Source Sans Pro"/>
                <a:cs typeface="Source Sans Pro"/>
              </a:rPr>
              <a:t> </a:t>
            </a:r>
            <a:r>
              <a:rPr dirty="0" sz="1600" spc="-5" b="1">
                <a:latin typeface="Source Sans Pro"/>
                <a:cs typeface="Source Sans Pro"/>
              </a:rPr>
              <a:t>Payment</a:t>
            </a:r>
            <a:endParaRPr sz="1600">
              <a:latin typeface="Source Sans Pro"/>
              <a:cs typeface="Source Sans Pro"/>
            </a:endParaRPr>
          </a:p>
          <a:p>
            <a:pPr marL="135890">
              <a:lnSpc>
                <a:spcPct val="100000"/>
              </a:lnSpc>
              <a:spcBef>
                <a:spcPts val="605"/>
              </a:spcBef>
            </a:pPr>
            <a:r>
              <a:rPr dirty="0" sz="1600" spc="-5">
                <a:latin typeface="Source Sans Pro"/>
                <a:cs typeface="Source Sans Pro"/>
              </a:rPr>
              <a:t>A payment could be declined for a number of</a:t>
            </a:r>
            <a:r>
              <a:rPr dirty="0" sz="1600" spc="35">
                <a:latin typeface="Source Sans Pro"/>
                <a:cs typeface="Source Sans Pro"/>
              </a:rPr>
              <a:t> </a:t>
            </a:r>
            <a:r>
              <a:rPr dirty="0" sz="1600" spc="-5">
                <a:latin typeface="Source Sans Pro"/>
                <a:cs typeface="Source Sans Pro"/>
              </a:rPr>
              <a:t>reasons,</a:t>
            </a:r>
            <a:endParaRPr sz="1600">
              <a:latin typeface="Source Sans Pro"/>
              <a:cs typeface="Source Sans Pro"/>
            </a:endParaRPr>
          </a:p>
          <a:p>
            <a:pPr marL="135890">
              <a:lnSpc>
                <a:spcPct val="100000"/>
              </a:lnSpc>
            </a:pPr>
            <a:r>
              <a:rPr dirty="0" sz="1600" spc="-5">
                <a:latin typeface="Source Sans Pro"/>
                <a:cs typeface="Source Sans Pro"/>
              </a:rPr>
              <a:t>including:</a:t>
            </a:r>
            <a:endParaRPr sz="1600">
              <a:latin typeface="Source Sans Pro"/>
              <a:cs typeface="Source Sans Pro"/>
            </a:endParaRPr>
          </a:p>
          <a:p>
            <a:pPr marL="422909" indent="-287020">
              <a:lnSpc>
                <a:spcPct val="100000"/>
              </a:lnSpc>
              <a:spcBef>
                <a:spcPts val="600"/>
              </a:spcBef>
              <a:buFont typeface="Arial"/>
              <a:buChar char="•"/>
              <a:tabLst>
                <a:tab pos="422275" algn="l"/>
                <a:tab pos="422909" algn="l"/>
              </a:tabLst>
            </a:pPr>
            <a:r>
              <a:rPr dirty="0" sz="1600" spc="-5">
                <a:latin typeface="Source Sans Pro"/>
                <a:cs typeface="Source Sans Pro"/>
              </a:rPr>
              <a:t>Incorrect credit card number or expiry</a:t>
            </a:r>
            <a:r>
              <a:rPr dirty="0" sz="1600" spc="-35">
                <a:latin typeface="Source Sans Pro"/>
                <a:cs typeface="Source Sans Pro"/>
              </a:rPr>
              <a:t> </a:t>
            </a:r>
            <a:r>
              <a:rPr dirty="0" sz="1600" spc="-5">
                <a:latin typeface="Source Sans Pro"/>
                <a:cs typeface="Source Sans Pro"/>
              </a:rPr>
              <a:t>date.</a:t>
            </a:r>
            <a:endParaRPr sz="1600">
              <a:latin typeface="Source Sans Pro"/>
              <a:cs typeface="Source Sans Pro"/>
            </a:endParaRPr>
          </a:p>
          <a:p>
            <a:pPr marL="422909" indent="-287020">
              <a:lnSpc>
                <a:spcPct val="100000"/>
              </a:lnSpc>
              <a:spcBef>
                <a:spcPts val="600"/>
              </a:spcBef>
              <a:buFont typeface="Arial"/>
              <a:buChar char="•"/>
              <a:tabLst>
                <a:tab pos="422275" algn="l"/>
                <a:tab pos="422909" algn="l"/>
              </a:tabLst>
            </a:pPr>
            <a:r>
              <a:rPr dirty="0" sz="1600" spc="-5">
                <a:latin typeface="Source Sans Pro"/>
                <a:cs typeface="Source Sans Pro"/>
              </a:rPr>
              <a:t>Insufficient funds on the</a:t>
            </a:r>
            <a:r>
              <a:rPr dirty="0" sz="1600" spc="-10">
                <a:latin typeface="Source Sans Pro"/>
                <a:cs typeface="Source Sans Pro"/>
              </a:rPr>
              <a:t> </a:t>
            </a:r>
            <a:r>
              <a:rPr dirty="0" sz="1600" spc="-5">
                <a:latin typeface="Source Sans Pro"/>
                <a:cs typeface="Source Sans Pro"/>
              </a:rPr>
              <a:t>card.</a:t>
            </a:r>
            <a:endParaRPr sz="1600">
              <a:latin typeface="Source Sans Pro"/>
              <a:cs typeface="Source Sans Pro"/>
            </a:endParaRPr>
          </a:p>
          <a:p>
            <a:pPr marL="135890">
              <a:lnSpc>
                <a:spcPct val="100000"/>
              </a:lnSpc>
              <a:spcBef>
                <a:spcPts val="600"/>
              </a:spcBef>
            </a:pPr>
            <a:r>
              <a:rPr dirty="0" sz="1600" spc="-5">
                <a:latin typeface="Source Sans Pro"/>
                <a:cs typeface="Source Sans Pro"/>
              </a:rPr>
              <a:t>To try paying your fees again, click </a:t>
            </a:r>
            <a:r>
              <a:rPr dirty="0" sz="1600" spc="-5" b="1">
                <a:latin typeface="Source Sans Pro"/>
                <a:cs typeface="Source Sans Pro"/>
              </a:rPr>
              <a:t>Payment</a:t>
            </a:r>
            <a:r>
              <a:rPr dirty="0" sz="1600" spc="85" b="1">
                <a:latin typeface="Source Sans Pro"/>
                <a:cs typeface="Source Sans Pro"/>
              </a:rPr>
              <a:t> </a:t>
            </a:r>
            <a:r>
              <a:rPr dirty="0" sz="1600" spc="-5" b="1">
                <a:latin typeface="Source Sans Pro"/>
                <a:cs typeface="Source Sans Pro"/>
              </a:rPr>
              <a:t>Summary</a:t>
            </a:r>
            <a:r>
              <a:rPr dirty="0" sz="1600" spc="-5">
                <a:latin typeface="Source Sans Pro"/>
                <a:cs typeface="Source Sans Pro"/>
              </a:rPr>
              <a:t>.</a:t>
            </a:r>
            <a:endParaRPr sz="1600">
              <a:latin typeface="Source Sans Pro"/>
              <a:cs typeface="Source Sans Pro"/>
            </a:endParaRPr>
          </a:p>
        </p:txBody>
      </p:sp>
      <p:sp>
        <p:nvSpPr>
          <p:cNvPr id="4" name="object 4"/>
          <p:cNvSpPr txBox="1">
            <a:spLocks noGrp="1"/>
          </p:cNvSpPr>
          <p:nvPr>
            <p:ph type="title"/>
          </p:nvPr>
        </p:nvSpPr>
        <p:spPr>
          <a:xfrm>
            <a:off x="439927" y="255270"/>
            <a:ext cx="4133850" cy="831215"/>
          </a:xfrm>
          <a:prstGeom prst="rect"/>
        </p:spPr>
        <p:txBody>
          <a:bodyPr wrap="square" lIns="0" tIns="12700" rIns="0" bIns="0" rtlCol="0" vert="horz">
            <a:spAutoFit/>
          </a:bodyPr>
          <a:lstStyle/>
          <a:p>
            <a:pPr marL="12700">
              <a:lnSpc>
                <a:spcPct val="100000"/>
              </a:lnSpc>
              <a:spcBef>
                <a:spcPts val="100"/>
              </a:spcBef>
            </a:pPr>
            <a:r>
              <a:rPr dirty="0" spc="160"/>
              <a:t>Payment</a:t>
            </a:r>
            <a:r>
              <a:rPr dirty="0" spc="-190"/>
              <a:t> </a:t>
            </a:r>
            <a:r>
              <a:rPr dirty="0" spc="125"/>
              <a:t>Summary</a:t>
            </a:r>
          </a:p>
          <a:p>
            <a:pPr marL="12700">
              <a:lnSpc>
                <a:spcPct val="100000"/>
              </a:lnSpc>
              <a:spcBef>
                <a:spcPts val="100"/>
              </a:spcBef>
            </a:pPr>
            <a:r>
              <a:rPr dirty="0" sz="2000" b="1">
                <a:solidFill>
                  <a:srgbClr val="000000"/>
                </a:solidFill>
                <a:latin typeface="Source Sans Pro"/>
                <a:cs typeface="Source Sans Pro"/>
              </a:rPr>
              <a:t>Declined</a:t>
            </a:r>
            <a:r>
              <a:rPr dirty="0" sz="2000" spc="-25" b="0">
                <a:solidFill>
                  <a:srgbClr val="000000"/>
                </a:solidFill>
                <a:latin typeface="Source Sans Pro"/>
                <a:cs typeface="Source Sans Pro"/>
              </a:rPr>
              <a:t> </a:t>
            </a:r>
            <a:r>
              <a:rPr dirty="0" sz="2000" b="1">
                <a:solidFill>
                  <a:srgbClr val="000000"/>
                </a:solidFill>
                <a:latin typeface="Source Sans Pro"/>
                <a:cs typeface="Source Sans Pro"/>
              </a:rPr>
              <a:t>Payment</a:t>
            </a:r>
            <a:endParaRPr sz="2000">
              <a:latin typeface="Source Sans Pro"/>
              <a:cs typeface="Source Sans Pro"/>
            </a:endParaRPr>
          </a:p>
        </p:txBody>
      </p:sp>
      <p:sp>
        <p:nvSpPr>
          <p:cNvPr id="5" name="object 5"/>
          <p:cNvSpPr/>
          <p:nvPr/>
        </p:nvSpPr>
        <p:spPr>
          <a:xfrm>
            <a:off x="389128" y="4641850"/>
            <a:ext cx="2752344" cy="34290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4441" y="986027"/>
            <a:ext cx="9059143" cy="5619663"/>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3406140" cy="513715"/>
          </a:xfrm>
          <a:prstGeom prst="rect"/>
        </p:spPr>
        <p:txBody>
          <a:bodyPr wrap="square" lIns="0" tIns="12700" rIns="0" bIns="0" rtlCol="0" vert="horz">
            <a:spAutoFit/>
          </a:bodyPr>
          <a:lstStyle/>
          <a:p>
            <a:pPr marL="12700">
              <a:lnSpc>
                <a:spcPct val="100000"/>
              </a:lnSpc>
              <a:spcBef>
                <a:spcPts val="100"/>
              </a:spcBef>
            </a:pPr>
            <a:r>
              <a:rPr dirty="0" spc="50"/>
              <a:t>Apply </a:t>
            </a:r>
            <a:r>
              <a:rPr dirty="0" spc="60"/>
              <a:t>For</a:t>
            </a:r>
            <a:r>
              <a:rPr dirty="0" spc="-375"/>
              <a:t> </a:t>
            </a:r>
            <a:r>
              <a:rPr dirty="0" spc="185"/>
              <a:t>OSAP</a:t>
            </a:r>
          </a:p>
        </p:txBody>
      </p:sp>
      <p:sp>
        <p:nvSpPr>
          <p:cNvPr id="4" name="object 4"/>
          <p:cNvSpPr/>
          <p:nvPr/>
        </p:nvSpPr>
        <p:spPr>
          <a:xfrm>
            <a:off x="5878067" y="4596384"/>
            <a:ext cx="334010" cy="1170940"/>
          </a:xfrm>
          <a:custGeom>
            <a:avLst/>
            <a:gdLst/>
            <a:ahLst/>
            <a:cxnLst/>
            <a:rect l="l" t="t" r="r" b="b"/>
            <a:pathLst>
              <a:path w="334010" h="1170939">
                <a:moveTo>
                  <a:pt x="333755" y="1003554"/>
                </a:moveTo>
                <a:lnTo>
                  <a:pt x="0" y="1003554"/>
                </a:lnTo>
                <a:lnTo>
                  <a:pt x="166877" y="1170432"/>
                </a:lnTo>
                <a:lnTo>
                  <a:pt x="333755" y="1003554"/>
                </a:lnTo>
                <a:close/>
              </a:path>
              <a:path w="334010" h="1170939">
                <a:moveTo>
                  <a:pt x="250316" y="0"/>
                </a:moveTo>
                <a:lnTo>
                  <a:pt x="83438" y="0"/>
                </a:lnTo>
                <a:lnTo>
                  <a:pt x="83438" y="1003554"/>
                </a:lnTo>
                <a:lnTo>
                  <a:pt x="250316" y="1003554"/>
                </a:lnTo>
                <a:lnTo>
                  <a:pt x="250316" y="0"/>
                </a:lnTo>
                <a:close/>
              </a:path>
            </a:pathLst>
          </a:custGeom>
          <a:solidFill>
            <a:srgbClr val="396B96"/>
          </a:solidFill>
        </p:spPr>
        <p:txBody>
          <a:bodyPr wrap="square" lIns="0" tIns="0" rIns="0" bIns="0" rtlCol="0"/>
          <a:lstStyle/>
          <a:p/>
        </p:txBody>
      </p:sp>
      <p:sp>
        <p:nvSpPr>
          <p:cNvPr id="5" name="object 5"/>
          <p:cNvSpPr txBox="1"/>
          <p:nvPr/>
        </p:nvSpPr>
        <p:spPr>
          <a:xfrm>
            <a:off x="3047238" y="3739134"/>
            <a:ext cx="5998845" cy="1323340"/>
          </a:xfrm>
          <a:prstGeom prst="rect">
            <a:avLst/>
          </a:prstGeom>
          <a:solidFill>
            <a:srgbClr val="D4E2EE"/>
          </a:solidFill>
          <a:ln w="28955">
            <a:solidFill>
              <a:srgbClr val="396B96"/>
            </a:solidFill>
          </a:ln>
        </p:spPr>
        <p:txBody>
          <a:bodyPr wrap="square" lIns="0" tIns="78105" rIns="0" bIns="0" rtlCol="0" vert="horz">
            <a:spAutoFit/>
          </a:bodyPr>
          <a:lstStyle/>
          <a:p>
            <a:pPr marL="136525">
              <a:lnSpc>
                <a:spcPct val="100000"/>
              </a:lnSpc>
              <a:spcBef>
                <a:spcPts val="615"/>
              </a:spcBef>
            </a:pPr>
            <a:r>
              <a:rPr dirty="0" sz="1600" spc="-5" b="1">
                <a:latin typeface="Source Sans Pro"/>
                <a:cs typeface="Source Sans Pro"/>
              </a:rPr>
              <a:t>Ontario Residents</a:t>
            </a:r>
            <a:endParaRPr sz="1600">
              <a:latin typeface="Source Sans Pro"/>
              <a:cs typeface="Source Sans Pro"/>
            </a:endParaRPr>
          </a:p>
          <a:p>
            <a:pPr marL="136525">
              <a:lnSpc>
                <a:spcPct val="100000"/>
              </a:lnSpc>
              <a:spcBef>
                <a:spcPts val="600"/>
              </a:spcBef>
            </a:pPr>
            <a:r>
              <a:rPr dirty="0" sz="1600" spc="-5">
                <a:latin typeface="Source Sans Pro"/>
                <a:cs typeface="Source Sans Pro"/>
              </a:rPr>
              <a:t>Click the OSAP banner to apply to receive financial aid from</a:t>
            </a:r>
            <a:r>
              <a:rPr dirty="0" sz="1600" spc="40">
                <a:latin typeface="Source Sans Pro"/>
                <a:cs typeface="Source Sans Pro"/>
              </a:rPr>
              <a:t> </a:t>
            </a:r>
            <a:r>
              <a:rPr dirty="0" sz="1600" spc="-5">
                <a:latin typeface="Source Sans Pro"/>
                <a:cs typeface="Source Sans Pro"/>
              </a:rPr>
              <a:t>OSAP.</a:t>
            </a:r>
            <a:endParaRPr sz="1600">
              <a:latin typeface="Source Sans Pro"/>
              <a:cs typeface="Source Sans Pro"/>
            </a:endParaRPr>
          </a:p>
          <a:p>
            <a:pPr marL="136525" marR="186690">
              <a:lnSpc>
                <a:spcPct val="100000"/>
              </a:lnSpc>
              <a:spcBef>
                <a:spcPts val="600"/>
              </a:spcBef>
            </a:pPr>
            <a:r>
              <a:rPr dirty="0" sz="1600" spc="-5">
                <a:latin typeface="Source Sans Pro"/>
                <a:cs typeface="Source Sans Pro"/>
              </a:rPr>
              <a:t>Your demographic information will already be filled out on the  OSAP form based on what you entered on your college</a:t>
            </a:r>
            <a:r>
              <a:rPr dirty="0" sz="1600" spc="125">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
        <p:nvSpPr>
          <p:cNvPr id="6" name="object 6"/>
          <p:cNvSpPr/>
          <p:nvPr/>
        </p:nvSpPr>
        <p:spPr>
          <a:xfrm>
            <a:off x="503428" y="3441599"/>
            <a:ext cx="2220774" cy="276679"/>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4781613" y="2993513"/>
            <a:ext cx="650949" cy="179899"/>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352" y="1029103"/>
            <a:ext cx="10041235" cy="537335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3303270" cy="513715"/>
          </a:xfrm>
          <a:prstGeom prst="rect"/>
        </p:spPr>
        <p:txBody>
          <a:bodyPr wrap="square" lIns="0" tIns="12700" rIns="0" bIns="0" rtlCol="0" vert="horz">
            <a:spAutoFit/>
          </a:bodyPr>
          <a:lstStyle/>
          <a:p>
            <a:pPr marL="12700">
              <a:lnSpc>
                <a:spcPct val="100000"/>
              </a:lnSpc>
              <a:spcBef>
                <a:spcPts val="100"/>
              </a:spcBef>
            </a:pPr>
            <a:r>
              <a:rPr dirty="0" spc="45"/>
              <a:t>Activity</a:t>
            </a:r>
            <a:r>
              <a:rPr dirty="0" spc="-210"/>
              <a:t> </a:t>
            </a:r>
            <a:r>
              <a:rPr dirty="0" spc="5"/>
              <a:t>History</a:t>
            </a:r>
          </a:p>
        </p:txBody>
      </p:sp>
      <p:sp>
        <p:nvSpPr>
          <p:cNvPr id="4" name="object 4"/>
          <p:cNvSpPr/>
          <p:nvPr/>
        </p:nvSpPr>
        <p:spPr>
          <a:xfrm>
            <a:off x="3700271" y="4114800"/>
            <a:ext cx="1172210" cy="334010"/>
          </a:xfrm>
          <a:custGeom>
            <a:avLst/>
            <a:gdLst/>
            <a:ahLst/>
            <a:cxnLst/>
            <a:rect l="l" t="t" r="r" b="b"/>
            <a:pathLst>
              <a:path w="1172210" h="334010">
                <a:moveTo>
                  <a:pt x="166877" y="0"/>
                </a:moveTo>
                <a:lnTo>
                  <a:pt x="0" y="166878"/>
                </a:lnTo>
                <a:lnTo>
                  <a:pt x="166877" y="333756"/>
                </a:lnTo>
                <a:lnTo>
                  <a:pt x="166877" y="250317"/>
                </a:lnTo>
                <a:lnTo>
                  <a:pt x="1171955" y="250317"/>
                </a:lnTo>
                <a:lnTo>
                  <a:pt x="1171955" y="83439"/>
                </a:lnTo>
                <a:lnTo>
                  <a:pt x="166877" y="83439"/>
                </a:lnTo>
                <a:lnTo>
                  <a:pt x="166877" y="0"/>
                </a:lnTo>
                <a:close/>
              </a:path>
            </a:pathLst>
          </a:custGeom>
          <a:solidFill>
            <a:srgbClr val="396B96"/>
          </a:solidFill>
        </p:spPr>
        <p:txBody>
          <a:bodyPr wrap="square" lIns="0" tIns="0" rIns="0" bIns="0" rtlCol="0"/>
          <a:lstStyle/>
          <a:p/>
        </p:txBody>
      </p:sp>
      <p:sp>
        <p:nvSpPr>
          <p:cNvPr id="5" name="object 5"/>
          <p:cNvSpPr txBox="1"/>
          <p:nvPr/>
        </p:nvSpPr>
        <p:spPr>
          <a:xfrm>
            <a:off x="4239005" y="3821429"/>
            <a:ext cx="2249805" cy="923925"/>
          </a:xfrm>
          <a:prstGeom prst="rect">
            <a:avLst/>
          </a:prstGeom>
          <a:solidFill>
            <a:srgbClr val="D4E2EE"/>
          </a:solidFill>
          <a:ln w="28955">
            <a:solidFill>
              <a:srgbClr val="396B96"/>
            </a:solidFill>
          </a:ln>
        </p:spPr>
        <p:txBody>
          <a:bodyPr wrap="square" lIns="0" tIns="78105" rIns="0" bIns="0" rtlCol="0" vert="horz">
            <a:spAutoFit/>
          </a:bodyPr>
          <a:lstStyle/>
          <a:p>
            <a:pPr marL="136525" marR="167640">
              <a:lnSpc>
                <a:spcPct val="100000"/>
              </a:lnSpc>
              <a:spcBef>
                <a:spcPts val="615"/>
              </a:spcBef>
            </a:pPr>
            <a:r>
              <a:rPr dirty="0" sz="1600" spc="-5">
                <a:latin typeface="Source Sans Pro"/>
                <a:cs typeface="Source Sans Pro"/>
              </a:rPr>
              <a:t>Select the application  you wish to review</a:t>
            </a:r>
            <a:r>
              <a:rPr dirty="0" sz="1600" spc="-45">
                <a:latin typeface="Source Sans Pro"/>
                <a:cs typeface="Source Sans Pro"/>
              </a:rPr>
              <a:t> </a:t>
            </a:r>
            <a:r>
              <a:rPr dirty="0" sz="1600" spc="-5">
                <a:latin typeface="Source Sans Pro"/>
                <a:cs typeface="Source Sans Pro"/>
              </a:rPr>
              <a:t>and  click</a:t>
            </a:r>
            <a:r>
              <a:rPr dirty="0" sz="1600" spc="-25">
                <a:latin typeface="Source Sans Pro"/>
                <a:cs typeface="Source Sans Pro"/>
              </a:rPr>
              <a:t> </a:t>
            </a:r>
            <a:r>
              <a:rPr dirty="0" sz="1600" spc="-5" b="1">
                <a:latin typeface="Source Sans Pro"/>
                <a:cs typeface="Source Sans Pro"/>
              </a:rPr>
              <a:t>Retrieve</a:t>
            </a:r>
            <a:r>
              <a:rPr dirty="0" sz="1600" spc="-5">
                <a:latin typeface="Source Sans Pro"/>
                <a:cs typeface="Source Sans Pro"/>
              </a:rPr>
              <a:t>.</a:t>
            </a:r>
            <a:endParaRPr sz="1600">
              <a:latin typeface="Source Sans Pro"/>
              <a:cs typeface="Source Sans Pro"/>
            </a:endParaRPr>
          </a:p>
        </p:txBody>
      </p:sp>
      <p:sp>
        <p:nvSpPr>
          <p:cNvPr id="6" name="object 6"/>
          <p:cNvSpPr txBox="1"/>
          <p:nvPr/>
        </p:nvSpPr>
        <p:spPr>
          <a:xfrm>
            <a:off x="6761226" y="3374897"/>
            <a:ext cx="4467225" cy="1815464"/>
          </a:xfrm>
          <a:prstGeom prst="rect">
            <a:avLst/>
          </a:prstGeom>
          <a:solidFill>
            <a:srgbClr val="D4E2EE"/>
          </a:solidFill>
          <a:ln w="28955">
            <a:solidFill>
              <a:srgbClr val="396B96"/>
            </a:solidFill>
          </a:ln>
        </p:spPr>
        <p:txBody>
          <a:bodyPr wrap="square" lIns="0" tIns="78105" rIns="0" bIns="0" rtlCol="0" vert="horz">
            <a:spAutoFit/>
          </a:bodyPr>
          <a:lstStyle/>
          <a:p>
            <a:pPr marL="137795">
              <a:lnSpc>
                <a:spcPct val="100000"/>
              </a:lnSpc>
              <a:spcBef>
                <a:spcPts val="615"/>
              </a:spcBef>
            </a:pPr>
            <a:r>
              <a:rPr dirty="0" sz="1600" spc="-5" b="1">
                <a:latin typeface="Source Sans Pro"/>
                <a:cs typeface="Source Sans Pro"/>
              </a:rPr>
              <a:t>General </a:t>
            </a:r>
            <a:r>
              <a:rPr dirty="0" sz="1600" spc="-5">
                <a:latin typeface="Source Sans Pro"/>
                <a:cs typeface="Source Sans Pro"/>
              </a:rPr>
              <a:t>– Day-to-day</a:t>
            </a:r>
            <a:r>
              <a:rPr dirty="0" sz="1600" spc="50">
                <a:latin typeface="Source Sans Pro"/>
                <a:cs typeface="Source Sans Pro"/>
              </a:rPr>
              <a:t> </a:t>
            </a:r>
            <a:r>
              <a:rPr dirty="0" sz="1600" spc="-5">
                <a:latin typeface="Source Sans Pro"/>
                <a:cs typeface="Source Sans Pro"/>
              </a:rPr>
              <a:t>summary</a:t>
            </a:r>
            <a:endParaRPr sz="1600">
              <a:latin typeface="Source Sans Pro"/>
              <a:cs typeface="Source Sans Pro"/>
            </a:endParaRPr>
          </a:p>
          <a:p>
            <a:pPr marL="137795" marR="140335">
              <a:lnSpc>
                <a:spcPct val="100000"/>
              </a:lnSpc>
              <a:spcBef>
                <a:spcPts val="605"/>
              </a:spcBef>
            </a:pPr>
            <a:r>
              <a:rPr dirty="0" sz="1600" spc="-5" b="1">
                <a:latin typeface="Source Sans Pro"/>
                <a:cs typeface="Source Sans Pro"/>
              </a:rPr>
              <a:t>College Transmission </a:t>
            </a:r>
            <a:r>
              <a:rPr dirty="0" sz="1600" spc="-5">
                <a:latin typeface="Source Sans Pro"/>
                <a:cs typeface="Source Sans Pro"/>
              </a:rPr>
              <a:t>– Summary of information  that has been sent to your college choice(s). Not  all documents will appear here. Updated</a:t>
            </a:r>
            <a:r>
              <a:rPr dirty="0" sz="1600" spc="100">
                <a:latin typeface="Source Sans Pro"/>
                <a:cs typeface="Source Sans Pro"/>
              </a:rPr>
              <a:t> </a:t>
            </a:r>
            <a:r>
              <a:rPr dirty="0" sz="1600" spc="-5">
                <a:latin typeface="Source Sans Pro"/>
                <a:cs typeface="Source Sans Pro"/>
              </a:rPr>
              <a:t>nightly.</a:t>
            </a:r>
            <a:endParaRPr sz="1600">
              <a:latin typeface="Source Sans Pro"/>
              <a:cs typeface="Source Sans Pro"/>
            </a:endParaRPr>
          </a:p>
          <a:p>
            <a:pPr marL="137795" marR="293370">
              <a:lnSpc>
                <a:spcPct val="100000"/>
              </a:lnSpc>
              <a:spcBef>
                <a:spcPts val="600"/>
              </a:spcBef>
            </a:pPr>
            <a:r>
              <a:rPr dirty="0" sz="1600" spc="-5" b="1">
                <a:latin typeface="Source Sans Pro"/>
                <a:cs typeface="Source Sans Pro"/>
              </a:rPr>
              <a:t>Account Activity </a:t>
            </a:r>
            <a:r>
              <a:rPr dirty="0" sz="1600" spc="-5">
                <a:latin typeface="Source Sans Pro"/>
                <a:cs typeface="Source Sans Pro"/>
              </a:rPr>
              <a:t>– </a:t>
            </a:r>
            <a:r>
              <a:rPr dirty="0" sz="1600" spc="-10">
                <a:latin typeface="Source Sans Pro"/>
                <a:cs typeface="Source Sans Pro"/>
              </a:rPr>
              <a:t>Summary </a:t>
            </a:r>
            <a:r>
              <a:rPr dirty="0" sz="1600" spc="-5">
                <a:latin typeface="Source Sans Pro"/>
                <a:cs typeface="Source Sans Pro"/>
              </a:rPr>
              <a:t>of activity on your  ontariocolleges.ca</a:t>
            </a:r>
            <a:r>
              <a:rPr dirty="0" sz="1600" spc="-10">
                <a:latin typeface="Source Sans Pro"/>
                <a:cs typeface="Source Sans Pro"/>
              </a:rPr>
              <a:t> </a:t>
            </a:r>
            <a:r>
              <a:rPr dirty="0" sz="1600" spc="-5">
                <a:latin typeface="Source Sans Pro"/>
                <a:cs typeface="Source Sans Pro"/>
              </a:rPr>
              <a:t>account</a:t>
            </a:r>
            <a:endParaRPr sz="1600">
              <a:latin typeface="Source Sans Pro"/>
              <a:cs typeface="Source Sans Pro"/>
            </a:endParaRPr>
          </a:p>
        </p:txBody>
      </p:sp>
      <p:sp>
        <p:nvSpPr>
          <p:cNvPr id="7" name="object 7"/>
          <p:cNvSpPr/>
          <p:nvPr/>
        </p:nvSpPr>
        <p:spPr>
          <a:xfrm>
            <a:off x="411803" y="4887557"/>
            <a:ext cx="2462883" cy="306837"/>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3303270" cy="831215"/>
          </a:xfrm>
          <a:prstGeom prst="rect"/>
        </p:spPr>
        <p:txBody>
          <a:bodyPr wrap="square" lIns="0" tIns="12700" rIns="0" bIns="0" rtlCol="0" vert="horz">
            <a:spAutoFit/>
          </a:bodyPr>
          <a:lstStyle/>
          <a:p>
            <a:pPr marL="12700">
              <a:lnSpc>
                <a:spcPct val="100000"/>
              </a:lnSpc>
              <a:spcBef>
                <a:spcPts val="100"/>
              </a:spcBef>
            </a:pPr>
            <a:r>
              <a:rPr dirty="0" spc="45"/>
              <a:t>Activity</a:t>
            </a:r>
            <a:r>
              <a:rPr dirty="0" spc="-210"/>
              <a:t> </a:t>
            </a:r>
            <a:r>
              <a:rPr dirty="0" spc="5"/>
              <a:t>History</a:t>
            </a:r>
          </a:p>
          <a:p>
            <a:pPr marL="12700">
              <a:lnSpc>
                <a:spcPct val="100000"/>
              </a:lnSpc>
              <a:spcBef>
                <a:spcPts val="100"/>
              </a:spcBef>
            </a:pPr>
            <a:r>
              <a:rPr dirty="0" sz="2000" b="1">
                <a:solidFill>
                  <a:srgbClr val="000000"/>
                </a:solidFill>
                <a:latin typeface="Source Sans Pro"/>
                <a:cs typeface="Source Sans Pro"/>
              </a:rPr>
              <a:t>General (Read</a:t>
            </a:r>
            <a:r>
              <a:rPr dirty="0" sz="2000" spc="-40" b="0">
                <a:solidFill>
                  <a:srgbClr val="000000"/>
                </a:solidFill>
                <a:latin typeface="Source Sans Pro"/>
                <a:cs typeface="Source Sans Pro"/>
              </a:rPr>
              <a:t> </a:t>
            </a:r>
            <a:r>
              <a:rPr dirty="0" sz="2000" b="1">
                <a:solidFill>
                  <a:srgbClr val="000000"/>
                </a:solidFill>
                <a:latin typeface="Source Sans Pro"/>
                <a:cs typeface="Source Sans Pro"/>
              </a:rPr>
              <a:t>Only)</a:t>
            </a:r>
            <a:endParaRPr sz="2000">
              <a:latin typeface="Source Sans Pro"/>
              <a:cs typeface="Source Sans Pro"/>
            </a:endParaRPr>
          </a:p>
        </p:txBody>
      </p:sp>
      <p:sp>
        <p:nvSpPr>
          <p:cNvPr id="3" name="object 3"/>
          <p:cNvSpPr/>
          <p:nvPr/>
        </p:nvSpPr>
        <p:spPr>
          <a:xfrm>
            <a:off x="373650" y="1138427"/>
            <a:ext cx="7290275" cy="554481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9128" y="3079749"/>
            <a:ext cx="1786402" cy="222553"/>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3303270" cy="831215"/>
          </a:xfrm>
          <a:prstGeom prst="rect"/>
        </p:spPr>
        <p:txBody>
          <a:bodyPr wrap="square" lIns="0" tIns="12700" rIns="0" bIns="0" rtlCol="0" vert="horz">
            <a:spAutoFit/>
          </a:bodyPr>
          <a:lstStyle/>
          <a:p>
            <a:pPr marL="12700">
              <a:lnSpc>
                <a:spcPct val="100000"/>
              </a:lnSpc>
              <a:spcBef>
                <a:spcPts val="100"/>
              </a:spcBef>
            </a:pPr>
            <a:r>
              <a:rPr dirty="0" spc="45"/>
              <a:t>Activity</a:t>
            </a:r>
            <a:r>
              <a:rPr dirty="0" spc="-210"/>
              <a:t> </a:t>
            </a:r>
            <a:r>
              <a:rPr dirty="0" spc="5"/>
              <a:t>History</a:t>
            </a:r>
          </a:p>
          <a:p>
            <a:pPr marL="12700">
              <a:lnSpc>
                <a:spcPct val="100000"/>
              </a:lnSpc>
              <a:spcBef>
                <a:spcPts val="100"/>
              </a:spcBef>
            </a:pPr>
            <a:r>
              <a:rPr dirty="0" sz="2000" b="1">
                <a:solidFill>
                  <a:srgbClr val="000000"/>
                </a:solidFill>
                <a:latin typeface="Source Sans Pro"/>
                <a:cs typeface="Source Sans Pro"/>
              </a:rPr>
              <a:t>Account</a:t>
            </a:r>
            <a:r>
              <a:rPr dirty="0" sz="2000" spc="-25" b="0">
                <a:solidFill>
                  <a:srgbClr val="000000"/>
                </a:solidFill>
                <a:latin typeface="Source Sans Pro"/>
                <a:cs typeface="Source Sans Pro"/>
              </a:rPr>
              <a:t> </a:t>
            </a:r>
            <a:r>
              <a:rPr dirty="0" sz="2000" b="1">
                <a:solidFill>
                  <a:srgbClr val="000000"/>
                </a:solidFill>
                <a:latin typeface="Source Sans Pro"/>
                <a:cs typeface="Source Sans Pro"/>
              </a:rPr>
              <a:t>Activity</a:t>
            </a:r>
            <a:endParaRPr sz="2000">
              <a:latin typeface="Source Sans Pro"/>
              <a:cs typeface="Source Sans Pro"/>
            </a:endParaRPr>
          </a:p>
        </p:txBody>
      </p:sp>
      <p:sp>
        <p:nvSpPr>
          <p:cNvPr id="3" name="object 3"/>
          <p:cNvSpPr/>
          <p:nvPr/>
        </p:nvSpPr>
        <p:spPr>
          <a:xfrm>
            <a:off x="369770" y="1147009"/>
            <a:ext cx="10041235" cy="537227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9128" y="5035550"/>
            <a:ext cx="2469701" cy="307687"/>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44" y="3736670"/>
            <a:ext cx="9189720" cy="757555"/>
          </a:xfrm>
          <a:prstGeom prst="rect"/>
        </p:spPr>
        <p:txBody>
          <a:bodyPr wrap="square" lIns="0" tIns="12700" rIns="0" bIns="0" rtlCol="0" vert="horz">
            <a:spAutoFit/>
          </a:bodyPr>
          <a:lstStyle/>
          <a:p>
            <a:pPr marL="12700">
              <a:lnSpc>
                <a:spcPct val="100000"/>
              </a:lnSpc>
              <a:spcBef>
                <a:spcPts val="100"/>
              </a:spcBef>
            </a:pPr>
            <a:r>
              <a:rPr dirty="0" sz="4800" spc="50"/>
              <a:t>After </a:t>
            </a:r>
            <a:r>
              <a:rPr dirty="0" sz="4800" spc="55"/>
              <a:t>You </a:t>
            </a:r>
            <a:r>
              <a:rPr dirty="0" sz="4800" spc="70"/>
              <a:t>Apply </a:t>
            </a:r>
            <a:r>
              <a:rPr dirty="0" sz="4800" spc="10" b="1">
                <a:latin typeface="Calibri"/>
                <a:cs typeface="Calibri"/>
              </a:rPr>
              <a:t>– </a:t>
            </a:r>
            <a:r>
              <a:rPr dirty="0" sz="4800" spc="140"/>
              <a:t>Next</a:t>
            </a:r>
            <a:r>
              <a:rPr dirty="0" sz="4800" spc="-640"/>
              <a:t> </a:t>
            </a:r>
            <a:r>
              <a:rPr dirty="0" sz="4800" spc="130"/>
              <a:t>Steps</a:t>
            </a:r>
            <a:endParaRPr sz="4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55270"/>
            <a:ext cx="3389629" cy="513715"/>
          </a:xfrm>
          <a:prstGeom prst="rect"/>
        </p:spPr>
        <p:txBody>
          <a:bodyPr wrap="square" lIns="0" tIns="12700" rIns="0" bIns="0" rtlCol="0" vert="horz">
            <a:spAutoFit/>
          </a:bodyPr>
          <a:lstStyle/>
          <a:p>
            <a:pPr marL="12700">
              <a:lnSpc>
                <a:spcPct val="100000"/>
              </a:lnSpc>
              <a:spcBef>
                <a:spcPts val="100"/>
              </a:spcBef>
            </a:pPr>
            <a:r>
              <a:rPr dirty="0" spc="35"/>
              <a:t>After </a:t>
            </a:r>
            <a:r>
              <a:rPr dirty="0" spc="40"/>
              <a:t>You</a:t>
            </a:r>
            <a:r>
              <a:rPr dirty="0" spc="-370"/>
              <a:t> </a:t>
            </a:r>
            <a:r>
              <a:rPr dirty="0" spc="45"/>
              <a:t>Apply</a:t>
            </a:r>
          </a:p>
        </p:txBody>
      </p:sp>
      <p:sp>
        <p:nvSpPr>
          <p:cNvPr id="3" name="object 3"/>
          <p:cNvSpPr txBox="1"/>
          <p:nvPr/>
        </p:nvSpPr>
        <p:spPr>
          <a:xfrm>
            <a:off x="439927" y="743553"/>
            <a:ext cx="10648315" cy="5106670"/>
          </a:xfrm>
          <a:prstGeom prst="rect">
            <a:avLst/>
          </a:prstGeom>
        </p:spPr>
        <p:txBody>
          <a:bodyPr wrap="square" lIns="0" tIns="184150" rIns="0" bIns="0" rtlCol="0" vert="horz">
            <a:spAutoFit/>
          </a:bodyPr>
          <a:lstStyle/>
          <a:p>
            <a:pPr marL="12700">
              <a:lnSpc>
                <a:spcPct val="100000"/>
              </a:lnSpc>
              <a:spcBef>
                <a:spcPts val="1450"/>
              </a:spcBef>
            </a:pPr>
            <a:r>
              <a:rPr dirty="0" sz="2000" spc="-5" b="1">
                <a:latin typeface="Source Sans Pro"/>
                <a:cs typeface="Source Sans Pro"/>
              </a:rPr>
              <a:t>I’ve </a:t>
            </a:r>
            <a:r>
              <a:rPr dirty="0" sz="2000" b="1">
                <a:latin typeface="Source Sans Pro"/>
                <a:cs typeface="Source Sans Pro"/>
              </a:rPr>
              <a:t>submitted my application. What’s</a:t>
            </a:r>
            <a:r>
              <a:rPr dirty="0" sz="2000" spc="-105" b="1">
                <a:latin typeface="Source Sans Pro"/>
                <a:cs typeface="Source Sans Pro"/>
              </a:rPr>
              <a:t> </a:t>
            </a:r>
            <a:r>
              <a:rPr dirty="0" sz="2000" b="1">
                <a:latin typeface="Source Sans Pro"/>
                <a:cs typeface="Source Sans Pro"/>
              </a:rPr>
              <a:t>next?</a:t>
            </a:r>
            <a:endParaRPr sz="2000">
              <a:latin typeface="Source Sans Pro"/>
              <a:cs typeface="Source Sans Pro"/>
            </a:endParaRPr>
          </a:p>
          <a:p>
            <a:pPr marL="299085" marR="93345" indent="-286385">
              <a:lnSpc>
                <a:spcPct val="100000"/>
              </a:lnSpc>
              <a:spcBef>
                <a:spcPts val="1210"/>
              </a:spcBef>
              <a:buFont typeface="Arial"/>
              <a:buChar char="•"/>
              <a:tabLst>
                <a:tab pos="299085" algn="l"/>
                <a:tab pos="299720" algn="l"/>
              </a:tabLst>
            </a:pPr>
            <a:r>
              <a:rPr dirty="0" sz="1800" b="1">
                <a:latin typeface="Source Sans Pro"/>
                <a:cs typeface="Source Sans Pro"/>
              </a:rPr>
              <a:t>Send your transcripts. </a:t>
            </a:r>
            <a:r>
              <a:rPr dirty="0" sz="1800">
                <a:latin typeface="Source Sans Pro"/>
                <a:cs typeface="Source Sans Pro"/>
              </a:rPr>
              <a:t>If you’re an Ontario high school graduate, a GED holder, or have attended a school  outside Ontario, you’ll need to submit your transcript. To find out how to request transcripts and have</a:t>
            </a:r>
            <a:r>
              <a:rPr dirty="0" sz="1800" spc="-204">
                <a:latin typeface="Source Sans Pro"/>
                <a:cs typeface="Source Sans Pro"/>
              </a:rPr>
              <a:t> </a:t>
            </a:r>
            <a:r>
              <a:rPr dirty="0" sz="1800">
                <a:latin typeface="Source Sans Pro"/>
                <a:cs typeface="Source Sans Pro"/>
              </a:rPr>
              <a:t>them  sent to the colleges with your application, visit our Transcripts page:</a:t>
            </a:r>
            <a:r>
              <a:rPr dirty="0" sz="1800" spc="-60">
                <a:solidFill>
                  <a:srgbClr val="0562C1"/>
                </a:solidFill>
                <a:latin typeface="Source Sans Pro"/>
                <a:cs typeface="Source Sans Pro"/>
              </a:rPr>
              <a:t> </a:t>
            </a:r>
            <a:r>
              <a:rPr dirty="0" u="sng" sz="1800">
                <a:solidFill>
                  <a:srgbClr val="0562C1"/>
                </a:solidFill>
                <a:uFill>
                  <a:solidFill>
                    <a:srgbClr val="0562C1"/>
                  </a:solidFill>
                </a:uFill>
                <a:latin typeface="Source Sans Pro"/>
                <a:cs typeface="Source Sans Pro"/>
                <a:hlinkClick r:id="rId2"/>
              </a:rPr>
              <a:t>ontariocolleges.ca/transcripts</a:t>
            </a:r>
            <a:endParaRPr sz="1800">
              <a:latin typeface="Source Sans Pro"/>
              <a:cs typeface="Source Sans Pro"/>
            </a:endParaRPr>
          </a:p>
          <a:p>
            <a:pPr algn="just" marL="299085" marR="196215" indent="-286385">
              <a:lnSpc>
                <a:spcPct val="100000"/>
              </a:lnSpc>
              <a:spcBef>
                <a:spcPts val="1200"/>
              </a:spcBef>
              <a:buFont typeface="Arial"/>
              <a:buChar char="•"/>
              <a:tabLst>
                <a:tab pos="299720" algn="l"/>
              </a:tabLst>
            </a:pPr>
            <a:r>
              <a:rPr dirty="0" sz="1800" b="1">
                <a:latin typeface="Source Sans Pro"/>
                <a:cs typeface="Source Sans Pro"/>
              </a:rPr>
              <a:t>Verify your grades. </a:t>
            </a:r>
            <a:r>
              <a:rPr dirty="0" sz="1800">
                <a:latin typeface="Source Sans Pro"/>
                <a:cs typeface="Source Sans Pro"/>
              </a:rPr>
              <a:t>If you’re a current Ontario high school student, you’ll need to log in to your account to  verify your grades. We recommend checking the Education section after your mid-term and final marks for  semesters 1 and 2 have been submitted. If you notice an error, report it your guidance</a:t>
            </a:r>
            <a:r>
              <a:rPr dirty="0" sz="1800" spc="-100">
                <a:latin typeface="Source Sans Pro"/>
                <a:cs typeface="Source Sans Pro"/>
              </a:rPr>
              <a:t> </a:t>
            </a:r>
            <a:r>
              <a:rPr dirty="0" sz="1800">
                <a:latin typeface="Source Sans Pro"/>
                <a:cs typeface="Source Sans Pro"/>
              </a:rPr>
              <a:t>counsellor.</a:t>
            </a:r>
            <a:endParaRPr sz="1800">
              <a:latin typeface="Source Sans Pro"/>
              <a:cs typeface="Source Sans Pro"/>
            </a:endParaRPr>
          </a:p>
          <a:p>
            <a:pPr algn="just" marL="299085" marR="289560" indent="-286385">
              <a:lnSpc>
                <a:spcPct val="100000"/>
              </a:lnSpc>
              <a:spcBef>
                <a:spcPts val="1200"/>
              </a:spcBef>
              <a:buFont typeface="Arial"/>
              <a:buChar char="•"/>
              <a:tabLst>
                <a:tab pos="299720" algn="l"/>
              </a:tabLst>
            </a:pPr>
            <a:r>
              <a:rPr dirty="0" sz="1800" b="1">
                <a:latin typeface="Source Sans Pro"/>
                <a:cs typeface="Source Sans Pro"/>
              </a:rPr>
              <a:t>Update your application. </a:t>
            </a:r>
            <a:r>
              <a:rPr dirty="0" sz="1800">
                <a:latin typeface="Source Sans Pro"/>
                <a:cs typeface="Source Sans Pro"/>
              </a:rPr>
              <a:t>If you need to make changes to your application, such as adding or removing</a:t>
            </a:r>
            <a:r>
              <a:rPr dirty="0" sz="1800" spc="-80">
                <a:latin typeface="Source Sans Pro"/>
                <a:cs typeface="Source Sans Pro"/>
              </a:rPr>
              <a:t> </a:t>
            </a:r>
            <a:r>
              <a:rPr dirty="0" sz="1800">
                <a:latin typeface="Source Sans Pro"/>
                <a:cs typeface="Source Sans Pro"/>
              </a:rPr>
              <a:t>a  program, or update your account information, such as your address or phone number, log back in to your  ontariocolleges.ca account.</a:t>
            </a:r>
            <a:r>
              <a:rPr dirty="0" sz="1800" spc="20">
                <a:solidFill>
                  <a:srgbClr val="0562C1"/>
                </a:solidFill>
                <a:latin typeface="Source Sans Pro"/>
                <a:cs typeface="Source Sans Pro"/>
              </a:rPr>
              <a:t> </a:t>
            </a:r>
            <a:r>
              <a:rPr dirty="0" u="sng" sz="1800">
                <a:solidFill>
                  <a:srgbClr val="0562C1"/>
                </a:solidFill>
                <a:uFill>
                  <a:solidFill>
                    <a:srgbClr val="0562C1"/>
                  </a:solidFill>
                </a:uFill>
                <a:latin typeface="Source Sans Pro"/>
                <a:cs typeface="Source Sans Pro"/>
                <a:hlinkClick r:id="rId3"/>
              </a:rPr>
              <a:t>ontariocolleges.ca/en/faq#how-can-i-make-changes-to-my-application</a:t>
            </a:r>
            <a:endParaRPr sz="1800">
              <a:latin typeface="Source Sans Pro"/>
              <a:cs typeface="Source Sans Pro"/>
            </a:endParaRPr>
          </a:p>
          <a:p>
            <a:pPr marL="299085" marR="390525" indent="-286385">
              <a:lnSpc>
                <a:spcPct val="100000"/>
              </a:lnSpc>
              <a:spcBef>
                <a:spcPts val="1205"/>
              </a:spcBef>
              <a:buFont typeface="Arial"/>
              <a:buChar char="•"/>
              <a:tabLst>
                <a:tab pos="299085" algn="l"/>
                <a:tab pos="299720" algn="l"/>
              </a:tabLst>
            </a:pPr>
            <a:r>
              <a:rPr dirty="0" sz="1800" b="1">
                <a:latin typeface="Source Sans Pro"/>
                <a:cs typeface="Source Sans Pro"/>
              </a:rPr>
              <a:t>Confirm your offer. </a:t>
            </a:r>
            <a:r>
              <a:rPr dirty="0" sz="1800">
                <a:latin typeface="Source Sans Pro"/>
                <a:cs typeface="Source Sans Pro"/>
              </a:rPr>
              <a:t>Colleges begin sending out offers on February 1. The following slides explain how</a:t>
            </a:r>
            <a:r>
              <a:rPr dirty="0" sz="1800" spc="-145">
                <a:latin typeface="Source Sans Pro"/>
                <a:cs typeface="Source Sans Pro"/>
              </a:rPr>
              <a:t> </a:t>
            </a:r>
            <a:r>
              <a:rPr dirty="0" sz="1800">
                <a:latin typeface="Source Sans Pro"/>
                <a:cs typeface="Source Sans Pro"/>
              </a:rPr>
              <a:t>to  view and confirm offers of</a:t>
            </a:r>
            <a:r>
              <a:rPr dirty="0" sz="1800" spc="-40">
                <a:latin typeface="Source Sans Pro"/>
                <a:cs typeface="Source Sans Pro"/>
              </a:rPr>
              <a:t> </a:t>
            </a:r>
            <a:r>
              <a:rPr dirty="0" sz="1800">
                <a:latin typeface="Source Sans Pro"/>
                <a:cs typeface="Source Sans Pro"/>
              </a:rPr>
              <a:t>admission.</a:t>
            </a:r>
            <a:endParaRPr sz="1800">
              <a:latin typeface="Source Sans Pro"/>
              <a:cs typeface="Source Sans Pro"/>
            </a:endParaRPr>
          </a:p>
          <a:p>
            <a:pPr marL="299085" marR="5080" indent="-286385">
              <a:lnSpc>
                <a:spcPct val="100000"/>
              </a:lnSpc>
              <a:spcBef>
                <a:spcPts val="1200"/>
              </a:spcBef>
              <a:buFont typeface="Arial"/>
              <a:buChar char="•"/>
              <a:tabLst>
                <a:tab pos="299085" algn="l"/>
                <a:tab pos="299720" algn="l"/>
              </a:tabLst>
            </a:pPr>
            <a:r>
              <a:rPr dirty="0" sz="1800" b="1">
                <a:latin typeface="Source Sans Pro"/>
                <a:cs typeface="Source Sans Pro"/>
              </a:rPr>
              <a:t>Apply for financial aid. </a:t>
            </a:r>
            <a:r>
              <a:rPr dirty="0" sz="1800">
                <a:latin typeface="Source Sans Pro"/>
                <a:cs typeface="Source Sans Pro"/>
              </a:rPr>
              <a:t>Once you’ve confirmed an offer, it’s time to start thinking about paying for college.  There are many financial aid options available to you, including OSAP, scholarships, bursaries and grants.</a:t>
            </a:r>
            <a:r>
              <a:rPr dirty="0" sz="1800" spc="-160">
                <a:latin typeface="Source Sans Pro"/>
                <a:cs typeface="Source Sans Pro"/>
              </a:rPr>
              <a:t> </a:t>
            </a:r>
            <a:r>
              <a:rPr dirty="0" sz="1800">
                <a:latin typeface="Source Sans Pro"/>
                <a:cs typeface="Source Sans Pro"/>
              </a:rPr>
              <a:t>To  learn more, check out our Paying for College page:</a:t>
            </a:r>
            <a:r>
              <a:rPr dirty="0" sz="1800" spc="-35">
                <a:solidFill>
                  <a:srgbClr val="0562C1"/>
                </a:solidFill>
                <a:latin typeface="Source Sans Pro"/>
                <a:cs typeface="Source Sans Pro"/>
              </a:rPr>
              <a:t> </a:t>
            </a:r>
            <a:r>
              <a:rPr dirty="0" u="sng" sz="1800">
                <a:solidFill>
                  <a:srgbClr val="0562C1"/>
                </a:solidFill>
                <a:uFill>
                  <a:solidFill>
                    <a:srgbClr val="0562C1"/>
                  </a:solidFill>
                </a:uFill>
                <a:latin typeface="Source Sans Pro"/>
                <a:cs typeface="Source Sans Pro"/>
                <a:hlinkClick r:id="rId4"/>
              </a:rPr>
              <a:t>ontariocolleges.ca/colleges/paying-for-college</a:t>
            </a:r>
            <a:endParaRPr sz="1800">
              <a:latin typeface="Source Sans Pro"/>
              <a:cs typeface="Source Sans Pr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845819"/>
            <a:ext cx="9966960" cy="5908548"/>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5272405" cy="513715"/>
          </a:xfrm>
          <a:prstGeom prst="rect"/>
        </p:spPr>
        <p:txBody>
          <a:bodyPr wrap="square" lIns="0" tIns="12700" rIns="0" bIns="0" rtlCol="0" vert="horz">
            <a:spAutoFit/>
          </a:bodyPr>
          <a:lstStyle/>
          <a:p>
            <a:pPr marL="12700">
              <a:lnSpc>
                <a:spcPct val="100000"/>
              </a:lnSpc>
              <a:spcBef>
                <a:spcPts val="100"/>
              </a:spcBef>
            </a:pPr>
            <a:r>
              <a:rPr dirty="0" spc="114"/>
              <a:t>Update </a:t>
            </a:r>
            <a:r>
              <a:rPr dirty="0" spc="5"/>
              <a:t>Your</a:t>
            </a:r>
            <a:r>
              <a:rPr dirty="0" spc="-409"/>
              <a:t> </a:t>
            </a:r>
            <a:r>
              <a:rPr dirty="0" spc="50"/>
              <a:t>Application</a:t>
            </a:r>
          </a:p>
        </p:txBody>
      </p:sp>
      <p:sp>
        <p:nvSpPr>
          <p:cNvPr id="4" name="object 4"/>
          <p:cNvSpPr/>
          <p:nvPr/>
        </p:nvSpPr>
        <p:spPr>
          <a:xfrm>
            <a:off x="8926068" y="1635251"/>
            <a:ext cx="885825" cy="334010"/>
          </a:xfrm>
          <a:custGeom>
            <a:avLst/>
            <a:gdLst/>
            <a:ahLst/>
            <a:cxnLst/>
            <a:rect l="l" t="t" r="r" b="b"/>
            <a:pathLst>
              <a:path w="885825" h="334010">
                <a:moveTo>
                  <a:pt x="718566" y="0"/>
                </a:moveTo>
                <a:lnTo>
                  <a:pt x="718566" y="83438"/>
                </a:lnTo>
                <a:lnTo>
                  <a:pt x="0" y="83438"/>
                </a:lnTo>
                <a:lnTo>
                  <a:pt x="0" y="250316"/>
                </a:lnTo>
                <a:lnTo>
                  <a:pt x="718566" y="250316"/>
                </a:lnTo>
                <a:lnTo>
                  <a:pt x="718566" y="333755"/>
                </a:lnTo>
                <a:lnTo>
                  <a:pt x="885444" y="166877"/>
                </a:lnTo>
                <a:lnTo>
                  <a:pt x="718566" y="0"/>
                </a:lnTo>
                <a:close/>
              </a:path>
            </a:pathLst>
          </a:custGeom>
          <a:solidFill>
            <a:srgbClr val="396B96"/>
          </a:solidFill>
        </p:spPr>
        <p:txBody>
          <a:bodyPr wrap="square" lIns="0" tIns="0" rIns="0" bIns="0" rtlCol="0"/>
          <a:lstStyle/>
          <a:p/>
        </p:txBody>
      </p:sp>
      <p:sp>
        <p:nvSpPr>
          <p:cNvPr id="5" name="object 5"/>
          <p:cNvSpPr txBox="1"/>
          <p:nvPr/>
        </p:nvSpPr>
        <p:spPr>
          <a:xfrm>
            <a:off x="6047994" y="1279397"/>
            <a:ext cx="3221990" cy="923925"/>
          </a:xfrm>
          <a:prstGeom prst="rect">
            <a:avLst/>
          </a:prstGeom>
          <a:solidFill>
            <a:srgbClr val="D4E2EE"/>
          </a:solidFill>
          <a:ln w="28955">
            <a:solidFill>
              <a:srgbClr val="396B96"/>
            </a:solidFill>
          </a:ln>
        </p:spPr>
        <p:txBody>
          <a:bodyPr wrap="square" lIns="0" tIns="78105" rIns="0" bIns="0" rtlCol="0" vert="horz">
            <a:spAutoFit/>
          </a:bodyPr>
          <a:lstStyle/>
          <a:p>
            <a:pPr marL="136525" marR="239395">
              <a:lnSpc>
                <a:spcPct val="100000"/>
              </a:lnSpc>
              <a:spcBef>
                <a:spcPts val="615"/>
              </a:spcBef>
            </a:pPr>
            <a:r>
              <a:rPr dirty="0" sz="1600" spc="-5">
                <a:latin typeface="Source Sans Pro"/>
                <a:cs typeface="Source Sans Pro"/>
              </a:rPr>
              <a:t>Remember to log out when you  finish each session and </a:t>
            </a:r>
            <a:r>
              <a:rPr dirty="0" sz="1600">
                <a:latin typeface="Source Sans Pro"/>
                <a:cs typeface="Source Sans Pro"/>
              </a:rPr>
              <a:t>clear </a:t>
            </a:r>
            <a:r>
              <a:rPr dirty="0" sz="1600" spc="-5">
                <a:latin typeface="Source Sans Pro"/>
                <a:cs typeface="Source Sans Pro"/>
              </a:rPr>
              <a:t>your  browser cache after you log</a:t>
            </a:r>
            <a:r>
              <a:rPr dirty="0" sz="1600" spc="10">
                <a:latin typeface="Source Sans Pro"/>
                <a:cs typeface="Source Sans Pro"/>
              </a:rPr>
              <a:t> </a:t>
            </a:r>
            <a:r>
              <a:rPr dirty="0" sz="1600" spc="-5">
                <a:latin typeface="Source Sans Pro"/>
                <a:cs typeface="Source Sans Pro"/>
              </a:rPr>
              <a:t>out.</a:t>
            </a:r>
            <a:endParaRPr sz="1600">
              <a:latin typeface="Source Sans Pro"/>
              <a:cs typeface="Source Sans Pro"/>
            </a:endParaRPr>
          </a:p>
        </p:txBody>
      </p:sp>
      <p:sp>
        <p:nvSpPr>
          <p:cNvPr id="6" name="object 6"/>
          <p:cNvSpPr txBox="1"/>
          <p:nvPr/>
        </p:nvSpPr>
        <p:spPr>
          <a:xfrm>
            <a:off x="5345429" y="4252721"/>
            <a:ext cx="6146800" cy="1569720"/>
          </a:xfrm>
          <a:prstGeom prst="rect">
            <a:avLst/>
          </a:prstGeom>
          <a:solidFill>
            <a:srgbClr val="D4E2EE"/>
          </a:solidFill>
          <a:ln w="28955">
            <a:solidFill>
              <a:srgbClr val="396B96"/>
            </a:solidFill>
          </a:ln>
        </p:spPr>
        <p:txBody>
          <a:bodyPr wrap="square" lIns="0" tIns="79375" rIns="0" bIns="0" rtlCol="0" vert="horz">
            <a:spAutoFit/>
          </a:bodyPr>
          <a:lstStyle/>
          <a:p>
            <a:pPr marL="136525">
              <a:lnSpc>
                <a:spcPct val="100000"/>
              </a:lnSpc>
              <a:spcBef>
                <a:spcPts val="625"/>
              </a:spcBef>
            </a:pPr>
            <a:r>
              <a:rPr dirty="0" sz="1600" spc="-5">
                <a:latin typeface="Source Sans Pro"/>
                <a:cs typeface="Source Sans Pro"/>
              </a:rPr>
              <a:t>At any time you may resume your application from where you left</a:t>
            </a:r>
            <a:r>
              <a:rPr dirty="0" sz="1600" spc="114">
                <a:latin typeface="Source Sans Pro"/>
                <a:cs typeface="Source Sans Pro"/>
              </a:rPr>
              <a:t> </a:t>
            </a:r>
            <a:r>
              <a:rPr dirty="0" sz="1600" spc="-5">
                <a:latin typeface="Source Sans Pro"/>
                <a:cs typeface="Source Sans Pro"/>
              </a:rPr>
              <a:t>off.</a:t>
            </a:r>
            <a:endParaRPr sz="1600">
              <a:latin typeface="Source Sans Pro"/>
              <a:cs typeface="Source Sans Pro"/>
            </a:endParaRPr>
          </a:p>
          <a:p>
            <a:pPr marL="136525" marR="318770">
              <a:lnSpc>
                <a:spcPct val="100000"/>
              </a:lnSpc>
              <a:spcBef>
                <a:spcPts val="600"/>
              </a:spcBef>
            </a:pPr>
            <a:r>
              <a:rPr dirty="0" sz="1600" spc="-5">
                <a:latin typeface="Source Sans Pro"/>
                <a:cs typeface="Source Sans Pro"/>
              </a:rPr>
              <a:t>Once ALL sections are completed (as indicated by the checkmarks),  you may return to each section to view or make</a:t>
            </a:r>
            <a:r>
              <a:rPr dirty="0" sz="1600" spc="30">
                <a:latin typeface="Source Sans Pro"/>
                <a:cs typeface="Source Sans Pro"/>
              </a:rPr>
              <a:t> </a:t>
            </a:r>
            <a:r>
              <a:rPr dirty="0" sz="1600" spc="-5">
                <a:latin typeface="Source Sans Pro"/>
                <a:cs typeface="Source Sans Pro"/>
              </a:rPr>
              <a:t>edits.</a:t>
            </a:r>
            <a:endParaRPr sz="1600">
              <a:latin typeface="Source Sans Pro"/>
              <a:cs typeface="Source Sans Pro"/>
            </a:endParaRPr>
          </a:p>
          <a:p>
            <a:pPr marL="136525" marR="215265">
              <a:lnSpc>
                <a:spcPct val="100000"/>
              </a:lnSpc>
              <a:spcBef>
                <a:spcPts val="600"/>
              </a:spcBef>
            </a:pPr>
            <a:r>
              <a:rPr dirty="0" sz="1600" spc="-5">
                <a:latin typeface="Source Sans Pro"/>
                <a:cs typeface="Source Sans Pro"/>
              </a:rPr>
              <a:t>Make sure you save any changes before moving to the next screen or  logging</a:t>
            </a:r>
            <a:r>
              <a:rPr dirty="0" sz="1600" spc="15">
                <a:latin typeface="Source Sans Pro"/>
                <a:cs typeface="Source Sans Pro"/>
              </a:rPr>
              <a:t> </a:t>
            </a:r>
            <a:r>
              <a:rPr dirty="0" sz="1600" spc="-5">
                <a:latin typeface="Source Sans Pro"/>
                <a:cs typeface="Source Sans Pro"/>
              </a:rPr>
              <a:t>out.</a:t>
            </a:r>
            <a:endParaRPr sz="1600">
              <a:latin typeface="Source Sans Pro"/>
              <a:cs typeface="Source Sans Pro"/>
            </a:endParaRPr>
          </a:p>
        </p:txBody>
      </p:sp>
      <p:sp>
        <p:nvSpPr>
          <p:cNvPr id="7" name="object 7"/>
          <p:cNvSpPr/>
          <p:nvPr/>
        </p:nvSpPr>
        <p:spPr>
          <a:xfrm>
            <a:off x="389128" y="4704017"/>
            <a:ext cx="2457270" cy="306133"/>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199386"/>
            <a:ext cx="10058400" cy="5568696"/>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8499347" y="3567684"/>
            <a:ext cx="1161415" cy="325120"/>
          </a:xfrm>
          <a:custGeom>
            <a:avLst/>
            <a:gdLst/>
            <a:ahLst/>
            <a:cxnLst/>
            <a:rect l="l" t="t" r="r" b="b"/>
            <a:pathLst>
              <a:path w="1161415" h="325120">
                <a:moveTo>
                  <a:pt x="162305" y="0"/>
                </a:moveTo>
                <a:lnTo>
                  <a:pt x="0" y="162305"/>
                </a:lnTo>
                <a:lnTo>
                  <a:pt x="162305" y="324611"/>
                </a:lnTo>
                <a:lnTo>
                  <a:pt x="162305" y="243458"/>
                </a:lnTo>
                <a:lnTo>
                  <a:pt x="1161287" y="243458"/>
                </a:lnTo>
                <a:lnTo>
                  <a:pt x="1161287" y="81152"/>
                </a:lnTo>
                <a:lnTo>
                  <a:pt x="162305" y="81152"/>
                </a:lnTo>
                <a:lnTo>
                  <a:pt x="162305" y="0"/>
                </a:lnTo>
                <a:close/>
              </a:path>
            </a:pathLst>
          </a:custGeom>
          <a:solidFill>
            <a:srgbClr val="396B96"/>
          </a:solidFill>
        </p:spPr>
        <p:txBody>
          <a:bodyPr wrap="square" lIns="0" tIns="0" rIns="0" bIns="0" rtlCol="0"/>
          <a:lstStyle/>
          <a:p/>
        </p:txBody>
      </p:sp>
      <p:sp>
        <p:nvSpPr>
          <p:cNvPr id="4" name="object 4"/>
          <p:cNvSpPr txBox="1"/>
          <p:nvPr/>
        </p:nvSpPr>
        <p:spPr>
          <a:xfrm>
            <a:off x="8914638" y="3515105"/>
            <a:ext cx="1902460" cy="431800"/>
          </a:xfrm>
          <a:prstGeom prst="rect">
            <a:avLst/>
          </a:prstGeom>
          <a:solidFill>
            <a:srgbClr val="D4E2EE"/>
          </a:solidFill>
          <a:ln w="28955">
            <a:solidFill>
              <a:srgbClr val="396B96"/>
            </a:solidFill>
          </a:ln>
        </p:spPr>
        <p:txBody>
          <a:bodyPr wrap="square" lIns="0" tIns="79375" rIns="0" bIns="0" rtlCol="0" vert="horz">
            <a:spAutoFit/>
          </a:bodyPr>
          <a:lstStyle/>
          <a:p>
            <a:pPr marL="137160">
              <a:lnSpc>
                <a:spcPct val="100000"/>
              </a:lnSpc>
              <a:spcBef>
                <a:spcPts val="625"/>
              </a:spcBef>
            </a:pPr>
            <a:r>
              <a:rPr dirty="0" sz="1600" spc="-5">
                <a:latin typeface="Source Sans Pro"/>
                <a:cs typeface="Source Sans Pro"/>
              </a:rPr>
              <a:t>Search by</a:t>
            </a:r>
            <a:r>
              <a:rPr dirty="0" sz="1600" spc="-15">
                <a:latin typeface="Source Sans Pro"/>
                <a:cs typeface="Source Sans Pro"/>
              </a:rPr>
              <a:t> </a:t>
            </a:r>
            <a:r>
              <a:rPr dirty="0" sz="1600" spc="-5">
                <a:latin typeface="Source Sans Pro"/>
                <a:cs typeface="Source Sans Pro"/>
              </a:rPr>
              <a:t>keyword</a:t>
            </a:r>
            <a:endParaRPr sz="1600">
              <a:latin typeface="Source Sans Pro"/>
              <a:cs typeface="Source Sans Pro"/>
            </a:endParaRPr>
          </a:p>
        </p:txBody>
      </p:sp>
      <p:sp>
        <p:nvSpPr>
          <p:cNvPr id="5" name="object 5"/>
          <p:cNvSpPr/>
          <p:nvPr/>
        </p:nvSpPr>
        <p:spPr>
          <a:xfrm>
            <a:off x="8069580" y="5308091"/>
            <a:ext cx="1144905" cy="323215"/>
          </a:xfrm>
          <a:custGeom>
            <a:avLst/>
            <a:gdLst/>
            <a:ahLst/>
            <a:cxnLst/>
            <a:rect l="l" t="t" r="r" b="b"/>
            <a:pathLst>
              <a:path w="1144904" h="323214">
                <a:moveTo>
                  <a:pt x="161544" y="0"/>
                </a:moveTo>
                <a:lnTo>
                  <a:pt x="0" y="161543"/>
                </a:lnTo>
                <a:lnTo>
                  <a:pt x="161544" y="323087"/>
                </a:lnTo>
                <a:lnTo>
                  <a:pt x="161544" y="242315"/>
                </a:lnTo>
                <a:lnTo>
                  <a:pt x="1144524" y="242315"/>
                </a:lnTo>
                <a:lnTo>
                  <a:pt x="1144524" y="80771"/>
                </a:lnTo>
                <a:lnTo>
                  <a:pt x="161544" y="80771"/>
                </a:lnTo>
                <a:lnTo>
                  <a:pt x="161544" y="0"/>
                </a:lnTo>
                <a:close/>
              </a:path>
            </a:pathLst>
          </a:custGeom>
          <a:solidFill>
            <a:srgbClr val="396B96"/>
          </a:solidFill>
        </p:spPr>
        <p:txBody>
          <a:bodyPr wrap="square" lIns="0" tIns="0" rIns="0" bIns="0" rtlCol="0"/>
          <a:lstStyle/>
          <a:p/>
        </p:txBody>
      </p:sp>
      <p:sp>
        <p:nvSpPr>
          <p:cNvPr id="6" name="object 6"/>
          <p:cNvSpPr txBox="1"/>
          <p:nvPr/>
        </p:nvSpPr>
        <p:spPr>
          <a:xfrm>
            <a:off x="8914638" y="5253990"/>
            <a:ext cx="1894839" cy="431800"/>
          </a:xfrm>
          <a:prstGeom prst="rect">
            <a:avLst/>
          </a:prstGeom>
          <a:solidFill>
            <a:srgbClr val="D4E2EE"/>
          </a:solidFill>
          <a:ln w="28955">
            <a:solidFill>
              <a:srgbClr val="396B96"/>
            </a:solidFill>
          </a:ln>
        </p:spPr>
        <p:txBody>
          <a:bodyPr wrap="square" lIns="0" tIns="79375" rIns="0" bIns="0" rtlCol="0" vert="horz">
            <a:spAutoFit/>
          </a:bodyPr>
          <a:lstStyle/>
          <a:p>
            <a:pPr marL="137160">
              <a:lnSpc>
                <a:spcPct val="100000"/>
              </a:lnSpc>
              <a:spcBef>
                <a:spcPts val="625"/>
              </a:spcBef>
            </a:pPr>
            <a:r>
              <a:rPr dirty="0" sz="1600" spc="-5">
                <a:latin typeface="Source Sans Pro"/>
                <a:cs typeface="Source Sans Pro"/>
              </a:rPr>
              <a:t>Search by</a:t>
            </a:r>
            <a:r>
              <a:rPr dirty="0" sz="1600" spc="-10">
                <a:latin typeface="Source Sans Pro"/>
                <a:cs typeface="Source Sans Pro"/>
              </a:rPr>
              <a:t> </a:t>
            </a:r>
            <a:r>
              <a:rPr dirty="0" sz="1600" spc="-5">
                <a:latin typeface="Source Sans Pro"/>
                <a:cs typeface="Source Sans Pro"/>
              </a:rPr>
              <a:t>category</a:t>
            </a:r>
            <a:endParaRPr sz="1600">
              <a:latin typeface="Source Sans Pro"/>
              <a:cs typeface="Source Sans Pro"/>
            </a:endParaRPr>
          </a:p>
        </p:txBody>
      </p:sp>
      <p:sp>
        <p:nvSpPr>
          <p:cNvPr id="7" name="object 7"/>
          <p:cNvSpPr txBox="1">
            <a:spLocks noGrp="1"/>
          </p:cNvSpPr>
          <p:nvPr>
            <p:ph type="title"/>
          </p:nvPr>
        </p:nvSpPr>
        <p:spPr>
          <a:xfrm>
            <a:off x="439927" y="177686"/>
            <a:ext cx="4408170" cy="909319"/>
          </a:xfrm>
          <a:prstGeom prst="rect"/>
        </p:spPr>
        <p:txBody>
          <a:bodyPr wrap="square" lIns="0" tIns="90805" rIns="0" bIns="0" rtlCol="0" vert="horz">
            <a:spAutoFit/>
          </a:bodyPr>
          <a:lstStyle/>
          <a:p>
            <a:pPr marL="12700">
              <a:lnSpc>
                <a:spcPct val="100000"/>
              </a:lnSpc>
              <a:spcBef>
                <a:spcPts val="715"/>
              </a:spcBef>
            </a:pPr>
            <a:r>
              <a:rPr dirty="0" spc="110"/>
              <a:t>Search </a:t>
            </a:r>
            <a:r>
              <a:rPr dirty="0" spc="-40"/>
              <a:t>for</a:t>
            </a:r>
            <a:r>
              <a:rPr dirty="0" spc="-420"/>
              <a:t> </a:t>
            </a:r>
            <a:r>
              <a:rPr dirty="0" spc="80"/>
              <a:t>Programs</a:t>
            </a:r>
          </a:p>
          <a:p>
            <a:pPr marL="12700">
              <a:lnSpc>
                <a:spcPct val="100000"/>
              </a:lnSpc>
              <a:spcBef>
                <a:spcPts val="340"/>
              </a:spcBef>
            </a:pPr>
            <a:r>
              <a:rPr dirty="0" sz="1800" b="0">
                <a:solidFill>
                  <a:srgbClr val="000000"/>
                </a:solidFill>
                <a:latin typeface="Source Sans Pro"/>
                <a:cs typeface="Source Sans Pro"/>
              </a:rPr>
              <a:t>Go to</a:t>
            </a:r>
            <a:r>
              <a:rPr dirty="0" sz="1800" spc="-5" b="0">
                <a:solidFill>
                  <a:srgbClr val="000000"/>
                </a:solidFill>
                <a:latin typeface="Source Sans Pro"/>
                <a:cs typeface="Source Sans Pro"/>
              </a:rPr>
              <a:t> </a:t>
            </a:r>
            <a:r>
              <a:rPr dirty="0" sz="1800" spc="-5" b="0">
                <a:solidFill>
                  <a:srgbClr val="000000"/>
                </a:solidFill>
                <a:latin typeface="Source Sans Pro"/>
                <a:cs typeface="Source Sans Pro"/>
              </a:rPr>
              <a:t>ontariocolleges.ca/find</a:t>
            </a:r>
            <a:endParaRPr sz="1800">
              <a:latin typeface="Source Sans Pro"/>
              <a:cs typeface="Source Sans Pr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0027" y="826007"/>
            <a:ext cx="9708361" cy="5165597"/>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255270"/>
            <a:ext cx="5276215" cy="513715"/>
          </a:xfrm>
          <a:prstGeom prst="rect"/>
        </p:spPr>
        <p:txBody>
          <a:bodyPr wrap="square" lIns="0" tIns="12700" rIns="0" bIns="0" rtlCol="0" vert="horz">
            <a:spAutoFit/>
          </a:bodyPr>
          <a:lstStyle/>
          <a:p>
            <a:pPr marL="12700">
              <a:lnSpc>
                <a:spcPct val="100000"/>
              </a:lnSpc>
              <a:spcBef>
                <a:spcPts val="100"/>
              </a:spcBef>
            </a:pPr>
            <a:r>
              <a:rPr dirty="0" spc="110"/>
              <a:t>View </a:t>
            </a:r>
            <a:r>
              <a:rPr dirty="0" spc="100"/>
              <a:t>and </a:t>
            </a:r>
            <a:r>
              <a:rPr dirty="0" spc="35"/>
              <a:t>Confirm</a:t>
            </a:r>
            <a:r>
              <a:rPr dirty="0" spc="-645"/>
              <a:t> </a:t>
            </a:r>
            <a:r>
              <a:rPr dirty="0" spc="-30"/>
              <a:t>Offers</a:t>
            </a:r>
          </a:p>
        </p:txBody>
      </p:sp>
      <p:sp>
        <p:nvSpPr>
          <p:cNvPr id="4" name="object 4"/>
          <p:cNvSpPr/>
          <p:nvPr/>
        </p:nvSpPr>
        <p:spPr>
          <a:xfrm>
            <a:off x="1786127" y="2551176"/>
            <a:ext cx="1333500" cy="334010"/>
          </a:xfrm>
          <a:custGeom>
            <a:avLst/>
            <a:gdLst/>
            <a:ahLst/>
            <a:cxnLst/>
            <a:rect l="l" t="t" r="r" b="b"/>
            <a:pathLst>
              <a:path w="1333500" h="334010">
                <a:moveTo>
                  <a:pt x="166878" y="0"/>
                </a:moveTo>
                <a:lnTo>
                  <a:pt x="0" y="166877"/>
                </a:lnTo>
                <a:lnTo>
                  <a:pt x="166878" y="333755"/>
                </a:lnTo>
                <a:lnTo>
                  <a:pt x="166878" y="250316"/>
                </a:lnTo>
                <a:lnTo>
                  <a:pt x="1333500" y="250316"/>
                </a:lnTo>
                <a:lnTo>
                  <a:pt x="1333500" y="83438"/>
                </a:lnTo>
                <a:lnTo>
                  <a:pt x="166878" y="83438"/>
                </a:lnTo>
                <a:lnTo>
                  <a:pt x="166878" y="0"/>
                </a:lnTo>
                <a:close/>
              </a:path>
            </a:pathLst>
          </a:custGeom>
          <a:solidFill>
            <a:srgbClr val="396B96"/>
          </a:solidFill>
        </p:spPr>
        <p:txBody>
          <a:bodyPr wrap="square" lIns="0" tIns="0" rIns="0" bIns="0" rtlCol="0"/>
          <a:lstStyle/>
          <a:p/>
        </p:txBody>
      </p:sp>
      <p:sp>
        <p:nvSpPr>
          <p:cNvPr id="5" name="object 5"/>
          <p:cNvSpPr txBox="1"/>
          <p:nvPr/>
        </p:nvSpPr>
        <p:spPr>
          <a:xfrm>
            <a:off x="2824733" y="2202942"/>
            <a:ext cx="3540760" cy="1247140"/>
          </a:xfrm>
          <a:prstGeom prst="rect">
            <a:avLst/>
          </a:prstGeom>
          <a:solidFill>
            <a:srgbClr val="D4E2EE"/>
          </a:solidFill>
          <a:ln w="28955">
            <a:solidFill>
              <a:srgbClr val="396B96"/>
            </a:solidFill>
          </a:ln>
        </p:spPr>
        <p:txBody>
          <a:bodyPr wrap="square" lIns="0" tIns="78740" rIns="0" bIns="0" rtlCol="0" vert="horz">
            <a:spAutoFit/>
          </a:bodyPr>
          <a:lstStyle/>
          <a:p>
            <a:pPr marL="135890">
              <a:lnSpc>
                <a:spcPct val="100000"/>
              </a:lnSpc>
              <a:spcBef>
                <a:spcPts val="620"/>
              </a:spcBef>
            </a:pPr>
            <a:r>
              <a:rPr dirty="0" sz="1600" spc="-5">
                <a:latin typeface="Source Sans Pro"/>
                <a:cs typeface="Source Sans Pro"/>
              </a:rPr>
              <a:t>Click </a:t>
            </a:r>
            <a:r>
              <a:rPr dirty="0" sz="1600" spc="-5" b="1">
                <a:latin typeface="Source Sans Pro"/>
                <a:cs typeface="Source Sans Pro"/>
              </a:rPr>
              <a:t>View Offers </a:t>
            </a:r>
            <a:r>
              <a:rPr dirty="0" sz="1600" spc="-5">
                <a:latin typeface="Source Sans Pro"/>
                <a:cs typeface="Source Sans Pro"/>
              </a:rPr>
              <a:t>to see your offers</a:t>
            </a:r>
            <a:r>
              <a:rPr dirty="0" sz="1600" spc="25">
                <a:latin typeface="Source Sans Pro"/>
                <a:cs typeface="Source Sans Pro"/>
              </a:rPr>
              <a:t> </a:t>
            </a:r>
            <a:r>
              <a:rPr dirty="0" sz="1600" spc="-5">
                <a:latin typeface="Source Sans Pro"/>
                <a:cs typeface="Source Sans Pro"/>
              </a:rPr>
              <a:t>of</a:t>
            </a:r>
            <a:endParaRPr sz="1600">
              <a:latin typeface="Source Sans Pro"/>
              <a:cs typeface="Source Sans Pro"/>
            </a:endParaRPr>
          </a:p>
          <a:p>
            <a:pPr marL="135890">
              <a:lnSpc>
                <a:spcPct val="100000"/>
              </a:lnSpc>
            </a:pPr>
            <a:r>
              <a:rPr dirty="0" sz="1600" spc="-5">
                <a:latin typeface="Source Sans Pro"/>
                <a:cs typeface="Source Sans Pro"/>
              </a:rPr>
              <a:t>admission.</a:t>
            </a:r>
            <a:endParaRPr sz="1600">
              <a:latin typeface="Source Sans Pro"/>
              <a:cs typeface="Source Sans Pro"/>
            </a:endParaRPr>
          </a:p>
          <a:p>
            <a:pPr marL="135890" marR="286385">
              <a:lnSpc>
                <a:spcPct val="100000"/>
              </a:lnSpc>
              <a:spcBef>
                <a:spcPts val="605"/>
              </a:spcBef>
            </a:pPr>
            <a:r>
              <a:rPr dirty="0" sz="1600" spc="-5">
                <a:latin typeface="Source Sans Pro"/>
                <a:cs typeface="Source Sans Pro"/>
              </a:rPr>
              <a:t>Note: Offers can only be viewed after  they are posted by the</a:t>
            </a:r>
            <a:r>
              <a:rPr dirty="0" sz="1600" spc="20">
                <a:latin typeface="Source Sans Pro"/>
                <a:cs typeface="Source Sans Pro"/>
              </a:rPr>
              <a:t> </a:t>
            </a:r>
            <a:r>
              <a:rPr dirty="0" sz="1600" spc="-5">
                <a:latin typeface="Source Sans Pro"/>
                <a:cs typeface="Source Sans Pro"/>
              </a:rPr>
              <a:t>colleges.</a:t>
            </a:r>
            <a:endParaRPr sz="1600">
              <a:latin typeface="Source Sans Pro"/>
              <a:cs typeface="Source Sans Pro"/>
            </a:endParaRPr>
          </a:p>
        </p:txBody>
      </p:sp>
      <p:sp>
        <p:nvSpPr>
          <p:cNvPr id="6" name="object 6"/>
          <p:cNvSpPr txBox="1"/>
          <p:nvPr/>
        </p:nvSpPr>
        <p:spPr>
          <a:xfrm>
            <a:off x="5572505" y="3976878"/>
            <a:ext cx="6154420" cy="2385060"/>
          </a:xfrm>
          <a:prstGeom prst="rect">
            <a:avLst/>
          </a:prstGeom>
          <a:solidFill>
            <a:srgbClr val="D4E2EE"/>
          </a:solidFill>
          <a:ln w="28955">
            <a:solidFill>
              <a:srgbClr val="396B96"/>
            </a:solidFill>
          </a:ln>
        </p:spPr>
        <p:txBody>
          <a:bodyPr wrap="square" lIns="0" tIns="78740" rIns="0" bIns="0" rtlCol="0" vert="horz">
            <a:spAutoFit/>
          </a:bodyPr>
          <a:lstStyle/>
          <a:p>
            <a:pPr marL="136525">
              <a:lnSpc>
                <a:spcPct val="100000"/>
              </a:lnSpc>
              <a:spcBef>
                <a:spcPts val="620"/>
              </a:spcBef>
            </a:pPr>
            <a:r>
              <a:rPr dirty="0" sz="1600" spc="-5">
                <a:latin typeface="Source Sans Pro"/>
                <a:cs typeface="Source Sans Pro"/>
              </a:rPr>
              <a:t>Click </a:t>
            </a:r>
            <a:r>
              <a:rPr dirty="0" sz="1600" spc="-5" b="1">
                <a:latin typeface="Source Sans Pro"/>
                <a:cs typeface="Source Sans Pro"/>
              </a:rPr>
              <a:t>Confirm Offer </a:t>
            </a:r>
            <a:r>
              <a:rPr dirty="0" sz="1600" spc="-5">
                <a:latin typeface="Source Sans Pro"/>
                <a:cs typeface="Source Sans Pro"/>
              </a:rPr>
              <a:t>to accept an offer of admission. A</a:t>
            </a:r>
            <a:r>
              <a:rPr dirty="0" sz="1600" spc="85">
                <a:latin typeface="Source Sans Pro"/>
                <a:cs typeface="Source Sans Pro"/>
              </a:rPr>
              <a:t> </a:t>
            </a:r>
            <a:r>
              <a:rPr dirty="0" sz="1600" spc="-5">
                <a:latin typeface="Source Sans Pro"/>
                <a:cs typeface="Source Sans Pro"/>
              </a:rPr>
              <a:t>confirmation</a:t>
            </a:r>
            <a:endParaRPr sz="1600">
              <a:latin typeface="Source Sans Pro"/>
              <a:cs typeface="Source Sans Pro"/>
            </a:endParaRPr>
          </a:p>
          <a:p>
            <a:pPr marL="136525">
              <a:lnSpc>
                <a:spcPct val="100000"/>
              </a:lnSpc>
            </a:pPr>
            <a:r>
              <a:rPr dirty="0" sz="1600" spc="-5">
                <a:latin typeface="Source Sans Pro"/>
                <a:cs typeface="Source Sans Pro"/>
              </a:rPr>
              <a:t>email will be sent to your email</a:t>
            </a:r>
            <a:r>
              <a:rPr dirty="0" sz="1600" spc="20">
                <a:latin typeface="Source Sans Pro"/>
                <a:cs typeface="Source Sans Pro"/>
              </a:rPr>
              <a:t> </a:t>
            </a:r>
            <a:r>
              <a:rPr dirty="0" sz="1600" spc="-5">
                <a:latin typeface="Source Sans Pro"/>
                <a:cs typeface="Source Sans Pro"/>
              </a:rPr>
              <a:t>address.</a:t>
            </a:r>
            <a:endParaRPr sz="1600">
              <a:latin typeface="Source Sans Pro"/>
              <a:cs typeface="Source Sans Pro"/>
            </a:endParaRPr>
          </a:p>
          <a:p>
            <a:pPr marL="136525" marR="466725">
              <a:lnSpc>
                <a:spcPct val="100000"/>
              </a:lnSpc>
              <a:spcBef>
                <a:spcPts val="600"/>
              </a:spcBef>
            </a:pPr>
            <a:r>
              <a:rPr dirty="0" sz="1600" spc="-5">
                <a:latin typeface="Source Sans Pro"/>
                <a:cs typeface="Source Sans Pro"/>
              </a:rPr>
              <a:t>You may accept only ONE offer at a time and you may accept only  ONE offer in a 24-hour</a:t>
            </a:r>
            <a:r>
              <a:rPr dirty="0" sz="1600" spc="30">
                <a:latin typeface="Source Sans Pro"/>
                <a:cs typeface="Source Sans Pro"/>
              </a:rPr>
              <a:t> </a:t>
            </a:r>
            <a:r>
              <a:rPr dirty="0" sz="1600" spc="-5">
                <a:latin typeface="Source Sans Pro"/>
                <a:cs typeface="Source Sans Pro"/>
              </a:rPr>
              <a:t>period.</a:t>
            </a:r>
            <a:endParaRPr sz="1600">
              <a:latin typeface="Source Sans Pro"/>
              <a:cs typeface="Source Sans Pro"/>
            </a:endParaRPr>
          </a:p>
          <a:p>
            <a:pPr marL="136525">
              <a:lnSpc>
                <a:spcPct val="100000"/>
              </a:lnSpc>
              <a:spcBef>
                <a:spcPts val="600"/>
              </a:spcBef>
            </a:pPr>
            <a:r>
              <a:rPr dirty="0" sz="1600" spc="-5" b="1">
                <a:latin typeface="Source Sans Pro"/>
                <a:cs typeface="Source Sans Pro"/>
              </a:rPr>
              <a:t>Changing An Accepted</a:t>
            </a:r>
            <a:r>
              <a:rPr dirty="0" sz="1600" spc="-55" b="1">
                <a:latin typeface="Source Sans Pro"/>
                <a:cs typeface="Source Sans Pro"/>
              </a:rPr>
              <a:t> </a:t>
            </a:r>
            <a:r>
              <a:rPr dirty="0" sz="1600" spc="-5" b="1">
                <a:latin typeface="Source Sans Pro"/>
                <a:cs typeface="Source Sans Pro"/>
              </a:rPr>
              <a:t>Offer</a:t>
            </a:r>
            <a:endParaRPr sz="1600">
              <a:latin typeface="Source Sans Pro"/>
              <a:cs typeface="Source Sans Pro"/>
            </a:endParaRPr>
          </a:p>
          <a:p>
            <a:pPr marL="136525" marR="268605">
              <a:lnSpc>
                <a:spcPct val="100000"/>
              </a:lnSpc>
              <a:spcBef>
                <a:spcPts val="600"/>
              </a:spcBef>
            </a:pPr>
            <a:r>
              <a:rPr dirty="0" sz="1600" spc="-5">
                <a:latin typeface="Source Sans Pro"/>
                <a:cs typeface="Source Sans Pro"/>
              </a:rPr>
              <a:t>If, after accepting an offer, you change your mind or receive another  that you prefer, you may accept the new offer (before the expiry  date). </a:t>
            </a:r>
            <a:r>
              <a:rPr dirty="0" sz="1600" spc="-10">
                <a:latin typeface="Source Sans Pro"/>
                <a:cs typeface="Source Sans Pro"/>
              </a:rPr>
              <a:t>The </a:t>
            </a:r>
            <a:r>
              <a:rPr dirty="0" sz="1600" spc="-5">
                <a:latin typeface="Source Sans Pro"/>
                <a:cs typeface="Source Sans Pro"/>
              </a:rPr>
              <a:t>new acceptance will cancel your previous</a:t>
            </a:r>
            <a:r>
              <a:rPr dirty="0" sz="1600" spc="75">
                <a:latin typeface="Source Sans Pro"/>
                <a:cs typeface="Source Sans Pro"/>
              </a:rPr>
              <a:t> </a:t>
            </a:r>
            <a:r>
              <a:rPr dirty="0" sz="1600" spc="-5">
                <a:latin typeface="Source Sans Pro"/>
                <a:cs typeface="Source Sans Pro"/>
              </a:rPr>
              <a:t>one.</a:t>
            </a:r>
            <a:endParaRPr sz="1600">
              <a:latin typeface="Source Sans Pro"/>
              <a:cs typeface="Source Sans Pr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44" y="3736670"/>
            <a:ext cx="7663180" cy="757555"/>
          </a:xfrm>
          <a:prstGeom prst="rect"/>
        </p:spPr>
        <p:txBody>
          <a:bodyPr wrap="square" lIns="0" tIns="12700" rIns="0" bIns="0" rtlCol="0" vert="horz">
            <a:spAutoFit/>
          </a:bodyPr>
          <a:lstStyle/>
          <a:p>
            <a:pPr marL="12700">
              <a:lnSpc>
                <a:spcPct val="100000"/>
              </a:lnSpc>
              <a:spcBef>
                <a:spcPts val="100"/>
              </a:spcBef>
            </a:pPr>
            <a:r>
              <a:rPr dirty="0" sz="4800" spc="70"/>
              <a:t>Apply </a:t>
            </a:r>
            <a:r>
              <a:rPr dirty="0" sz="4800" spc="165"/>
              <a:t>From </a:t>
            </a:r>
            <a:r>
              <a:rPr dirty="0" sz="4800" spc="15"/>
              <a:t>Your</a:t>
            </a:r>
            <a:r>
              <a:rPr dirty="0" sz="4800" spc="-805"/>
              <a:t> </a:t>
            </a:r>
            <a:r>
              <a:rPr dirty="0" sz="4800" spc="240"/>
              <a:t>Phone</a:t>
            </a:r>
            <a:endParaRPr sz="4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44495" y="836675"/>
            <a:ext cx="7303008" cy="4649724"/>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864357" y="255270"/>
            <a:ext cx="6469380" cy="513715"/>
          </a:xfrm>
          <a:prstGeom prst="rect"/>
        </p:spPr>
        <p:txBody>
          <a:bodyPr wrap="square" lIns="0" tIns="12700" rIns="0" bIns="0" rtlCol="0" vert="horz">
            <a:spAutoFit/>
          </a:bodyPr>
          <a:lstStyle/>
          <a:p>
            <a:pPr marL="12700">
              <a:lnSpc>
                <a:spcPct val="100000"/>
              </a:lnSpc>
              <a:spcBef>
                <a:spcPts val="100"/>
              </a:spcBef>
            </a:pPr>
            <a:r>
              <a:rPr dirty="0" spc="55"/>
              <a:t>ontariocolleges.ca </a:t>
            </a:r>
            <a:r>
              <a:rPr dirty="0" spc="45"/>
              <a:t>Mobile</a:t>
            </a:r>
            <a:r>
              <a:rPr dirty="0" spc="-365"/>
              <a:t> </a:t>
            </a:r>
            <a:r>
              <a:rPr dirty="0" spc="90"/>
              <a:t>App</a:t>
            </a:r>
          </a:p>
        </p:txBody>
      </p:sp>
      <p:sp>
        <p:nvSpPr>
          <p:cNvPr id="4" name="object 4"/>
          <p:cNvSpPr txBox="1"/>
          <p:nvPr/>
        </p:nvSpPr>
        <p:spPr>
          <a:xfrm>
            <a:off x="7956931" y="1214755"/>
            <a:ext cx="73660" cy="239395"/>
          </a:xfrm>
          <a:prstGeom prst="rect">
            <a:avLst/>
          </a:prstGeom>
        </p:spPr>
        <p:txBody>
          <a:bodyPr wrap="square" lIns="0" tIns="13335" rIns="0" bIns="0" rtlCol="0" vert="horz">
            <a:spAutoFit/>
          </a:bodyPr>
          <a:lstStyle/>
          <a:p>
            <a:pPr marL="12700">
              <a:lnSpc>
                <a:spcPct val="100000"/>
              </a:lnSpc>
              <a:spcBef>
                <a:spcPts val="105"/>
              </a:spcBef>
            </a:pPr>
            <a:r>
              <a:rPr dirty="0" sz="1400" spc="65">
                <a:latin typeface="Gill Sans MT"/>
                <a:cs typeface="Gill Sans MT"/>
              </a:rPr>
              <a:t>.</a:t>
            </a:r>
            <a:endParaRPr sz="1400">
              <a:latin typeface="Gill Sans MT"/>
              <a:cs typeface="Gill Sans MT"/>
            </a:endParaRPr>
          </a:p>
        </p:txBody>
      </p:sp>
      <p:sp>
        <p:nvSpPr>
          <p:cNvPr id="5" name="object 5"/>
          <p:cNvSpPr/>
          <p:nvPr/>
        </p:nvSpPr>
        <p:spPr>
          <a:xfrm>
            <a:off x="6172200" y="5934455"/>
            <a:ext cx="1650492" cy="81838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369308" y="5990844"/>
            <a:ext cx="1648967" cy="641604"/>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2463164" y="5439867"/>
            <a:ext cx="7265670" cy="513715"/>
          </a:xfrm>
          <a:prstGeom prst="rect">
            <a:avLst/>
          </a:prstGeom>
        </p:spPr>
        <p:txBody>
          <a:bodyPr wrap="square" lIns="0" tIns="12700" rIns="0" bIns="0" rtlCol="0" vert="horz">
            <a:spAutoFit/>
          </a:bodyPr>
          <a:lstStyle/>
          <a:p>
            <a:pPr marL="12700">
              <a:lnSpc>
                <a:spcPct val="100000"/>
              </a:lnSpc>
              <a:spcBef>
                <a:spcPts val="100"/>
              </a:spcBef>
            </a:pPr>
            <a:r>
              <a:rPr dirty="0" sz="3200">
                <a:latin typeface="Source Sans Pro"/>
                <a:cs typeface="Source Sans Pro"/>
              </a:rPr>
              <a:t>Find it in the App Store and on Google</a:t>
            </a:r>
            <a:r>
              <a:rPr dirty="0" sz="3200" spc="-55">
                <a:latin typeface="Source Sans Pro"/>
                <a:cs typeface="Source Sans Pro"/>
              </a:rPr>
              <a:t> </a:t>
            </a:r>
            <a:r>
              <a:rPr dirty="0" sz="3200">
                <a:latin typeface="Source Sans Pro"/>
                <a:cs typeface="Source Sans Pro"/>
              </a:rPr>
              <a:t>Play</a:t>
            </a:r>
            <a:endParaRPr sz="3200">
              <a:latin typeface="Source Sans Pro"/>
              <a:cs typeface="Source Sans Pro"/>
            </a:endParaRPr>
          </a:p>
        </p:txBody>
      </p:sp>
      <p:sp>
        <p:nvSpPr>
          <p:cNvPr id="8" name="object 8"/>
          <p:cNvSpPr txBox="1"/>
          <p:nvPr/>
        </p:nvSpPr>
        <p:spPr>
          <a:xfrm>
            <a:off x="573786" y="1927098"/>
            <a:ext cx="1902460" cy="676910"/>
          </a:xfrm>
          <a:prstGeom prst="rect">
            <a:avLst/>
          </a:prstGeom>
          <a:solidFill>
            <a:srgbClr val="D4E2EE"/>
          </a:solidFill>
          <a:ln w="28955">
            <a:solidFill>
              <a:srgbClr val="396B96"/>
            </a:solidFill>
          </a:ln>
        </p:spPr>
        <p:txBody>
          <a:bodyPr wrap="square" lIns="0" tIns="78105" rIns="0" bIns="0" rtlCol="0" vert="horz">
            <a:spAutoFit/>
          </a:bodyPr>
          <a:lstStyle/>
          <a:p>
            <a:pPr marL="466725" marR="460375" indent="76200">
              <a:lnSpc>
                <a:spcPct val="100000"/>
              </a:lnSpc>
              <a:spcBef>
                <a:spcPts val="615"/>
              </a:spcBef>
            </a:pPr>
            <a:r>
              <a:rPr dirty="0" sz="1600" spc="-5">
                <a:latin typeface="Source Sans Pro"/>
                <a:cs typeface="Source Sans Pro"/>
              </a:rPr>
              <a:t>Create an  </a:t>
            </a:r>
            <a:r>
              <a:rPr dirty="0" sz="1600" spc="-5">
                <a:latin typeface="Source Sans Pro"/>
                <a:cs typeface="Source Sans Pro"/>
              </a:rPr>
              <a:t>appl</a:t>
            </a:r>
            <a:r>
              <a:rPr dirty="0" sz="1600">
                <a:latin typeface="Source Sans Pro"/>
                <a:cs typeface="Source Sans Pro"/>
              </a:rPr>
              <a:t>i</a:t>
            </a:r>
            <a:r>
              <a:rPr dirty="0" sz="1600" spc="-5">
                <a:latin typeface="Source Sans Pro"/>
                <a:cs typeface="Source Sans Pro"/>
              </a:rPr>
              <a:t>cation</a:t>
            </a:r>
            <a:endParaRPr sz="1600">
              <a:latin typeface="Source Sans Pro"/>
              <a:cs typeface="Source Sans Pro"/>
            </a:endParaRPr>
          </a:p>
        </p:txBody>
      </p:sp>
      <p:sp>
        <p:nvSpPr>
          <p:cNvPr id="9" name="object 9"/>
          <p:cNvSpPr txBox="1"/>
          <p:nvPr/>
        </p:nvSpPr>
        <p:spPr>
          <a:xfrm>
            <a:off x="573786" y="3463290"/>
            <a:ext cx="1902460" cy="676910"/>
          </a:xfrm>
          <a:prstGeom prst="rect">
            <a:avLst/>
          </a:prstGeom>
          <a:solidFill>
            <a:srgbClr val="D4E2EE"/>
          </a:solidFill>
          <a:ln w="28955">
            <a:solidFill>
              <a:srgbClr val="396B96"/>
            </a:solidFill>
          </a:ln>
        </p:spPr>
        <p:txBody>
          <a:bodyPr wrap="square" lIns="0" tIns="78740" rIns="0" bIns="0" rtlCol="0" vert="horz">
            <a:spAutoFit/>
          </a:bodyPr>
          <a:lstStyle/>
          <a:p>
            <a:pPr marL="539750" marR="298450" indent="-236220">
              <a:lnSpc>
                <a:spcPct val="100000"/>
              </a:lnSpc>
              <a:spcBef>
                <a:spcPts val="620"/>
              </a:spcBef>
            </a:pPr>
            <a:r>
              <a:rPr dirty="0" sz="1600" spc="-5">
                <a:latin typeface="Source Sans Pro"/>
                <a:cs typeface="Source Sans Pro"/>
              </a:rPr>
              <a:t>Explore</a:t>
            </a:r>
            <a:r>
              <a:rPr dirty="0" sz="1600" spc="-65">
                <a:latin typeface="Source Sans Pro"/>
                <a:cs typeface="Source Sans Pro"/>
              </a:rPr>
              <a:t> </a:t>
            </a:r>
            <a:r>
              <a:rPr dirty="0" sz="1600" spc="-5">
                <a:latin typeface="Source Sans Pro"/>
                <a:cs typeface="Source Sans Pro"/>
              </a:rPr>
              <a:t>college  programs</a:t>
            </a:r>
            <a:endParaRPr sz="1600">
              <a:latin typeface="Source Sans Pro"/>
              <a:cs typeface="Source Sans Pro"/>
            </a:endParaRPr>
          </a:p>
        </p:txBody>
      </p:sp>
      <p:sp>
        <p:nvSpPr>
          <p:cNvPr id="10" name="object 10"/>
          <p:cNvSpPr txBox="1"/>
          <p:nvPr/>
        </p:nvSpPr>
        <p:spPr>
          <a:xfrm>
            <a:off x="573786" y="4231385"/>
            <a:ext cx="1902460" cy="676910"/>
          </a:xfrm>
          <a:prstGeom prst="rect">
            <a:avLst/>
          </a:prstGeom>
          <a:solidFill>
            <a:srgbClr val="D4E2EE"/>
          </a:solidFill>
          <a:ln w="28955">
            <a:solidFill>
              <a:srgbClr val="396B96"/>
            </a:solidFill>
          </a:ln>
        </p:spPr>
        <p:txBody>
          <a:bodyPr wrap="square" lIns="0" tIns="78740" rIns="0" bIns="0" rtlCol="0" vert="horz">
            <a:spAutoFit/>
          </a:bodyPr>
          <a:lstStyle/>
          <a:p>
            <a:pPr marL="353695" marR="160655" indent="-186055">
              <a:lnSpc>
                <a:spcPct val="100000"/>
              </a:lnSpc>
              <a:spcBef>
                <a:spcPts val="620"/>
              </a:spcBef>
            </a:pPr>
            <a:r>
              <a:rPr dirty="0" sz="1600" spc="-5">
                <a:latin typeface="Source Sans Pro"/>
                <a:cs typeface="Source Sans Pro"/>
              </a:rPr>
              <a:t>Add programs to</a:t>
            </a:r>
            <a:r>
              <a:rPr dirty="0" sz="1600" spc="-40">
                <a:latin typeface="Source Sans Pro"/>
                <a:cs typeface="Source Sans Pro"/>
              </a:rPr>
              <a:t> </a:t>
            </a:r>
            <a:r>
              <a:rPr dirty="0" sz="1600" spc="-5">
                <a:latin typeface="Source Sans Pro"/>
                <a:cs typeface="Source Sans Pro"/>
              </a:rPr>
              <a:t>a  Favourites</a:t>
            </a:r>
            <a:r>
              <a:rPr dirty="0" sz="1600" spc="5">
                <a:latin typeface="Source Sans Pro"/>
                <a:cs typeface="Source Sans Pro"/>
              </a:rPr>
              <a:t> </a:t>
            </a:r>
            <a:r>
              <a:rPr dirty="0" sz="1600">
                <a:latin typeface="Source Sans Pro"/>
                <a:cs typeface="Source Sans Pro"/>
              </a:rPr>
              <a:t>list</a:t>
            </a:r>
            <a:endParaRPr sz="1600">
              <a:latin typeface="Source Sans Pro"/>
              <a:cs typeface="Source Sans Pro"/>
            </a:endParaRPr>
          </a:p>
        </p:txBody>
      </p:sp>
      <p:sp>
        <p:nvSpPr>
          <p:cNvPr id="11" name="object 11"/>
          <p:cNvSpPr txBox="1"/>
          <p:nvPr/>
        </p:nvSpPr>
        <p:spPr>
          <a:xfrm>
            <a:off x="573786" y="2695194"/>
            <a:ext cx="1902460" cy="676910"/>
          </a:xfrm>
          <a:prstGeom prst="rect">
            <a:avLst/>
          </a:prstGeom>
          <a:solidFill>
            <a:srgbClr val="D4E2EE"/>
          </a:solidFill>
          <a:ln w="28955">
            <a:solidFill>
              <a:srgbClr val="396B96"/>
            </a:solidFill>
          </a:ln>
        </p:spPr>
        <p:txBody>
          <a:bodyPr wrap="square" lIns="0" tIns="78740" rIns="0" bIns="0" rtlCol="0" vert="horz">
            <a:spAutoFit/>
          </a:bodyPr>
          <a:lstStyle/>
          <a:p>
            <a:pPr marL="466725" marR="365125" indent="-94615">
              <a:lnSpc>
                <a:spcPct val="100000"/>
              </a:lnSpc>
              <a:spcBef>
                <a:spcPts val="620"/>
              </a:spcBef>
            </a:pPr>
            <a:r>
              <a:rPr dirty="0" sz="1600" spc="-5">
                <a:latin typeface="Source Sans Pro"/>
                <a:cs typeface="Source Sans Pro"/>
              </a:rPr>
              <a:t>Log </a:t>
            </a:r>
            <a:r>
              <a:rPr dirty="0" sz="1600">
                <a:latin typeface="Source Sans Pro"/>
                <a:cs typeface="Source Sans Pro"/>
              </a:rPr>
              <a:t>in </a:t>
            </a:r>
            <a:r>
              <a:rPr dirty="0" sz="1600" spc="-5">
                <a:latin typeface="Source Sans Pro"/>
                <a:cs typeface="Source Sans Pro"/>
              </a:rPr>
              <a:t>to</a:t>
            </a:r>
            <a:r>
              <a:rPr dirty="0" sz="1600" spc="-100">
                <a:latin typeface="Source Sans Pro"/>
                <a:cs typeface="Source Sans Pro"/>
              </a:rPr>
              <a:t> </a:t>
            </a:r>
            <a:r>
              <a:rPr dirty="0" sz="1600" spc="-5">
                <a:latin typeface="Source Sans Pro"/>
                <a:cs typeface="Source Sans Pro"/>
              </a:rPr>
              <a:t>your  application</a:t>
            </a:r>
            <a:endParaRPr sz="1600">
              <a:latin typeface="Source Sans Pro"/>
              <a:cs typeface="Source Sans Pro"/>
            </a:endParaRPr>
          </a:p>
        </p:txBody>
      </p:sp>
      <p:sp>
        <p:nvSpPr>
          <p:cNvPr id="12" name="object 12"/>
          <p:cNvSpPr txBox="1"/>
          <p:nvPr/>
        </p:nvSpPr>
        <p:spPr>
          <a:xfrm>
            <a:off x="9719309" y="1927098"/>
            <a:ext cx="1912620" cy="676910"/>
          </a:xfrm>
          <a:prstGeom prst="rect">
            <a:avLst/>
          </a:prstGeom>
          <a:solidFill>
            <a:srgbClr val="D4E2EE"/>
          </a:solidFill>
          <a:ln w="28955">
            <a:solidFill>
              <a:srgbClr val="396B96"/>
            </a:solidFill>
          </a:ln>
        </p:spPr>
        <p:txBody>
          <a:bodyPr wrap="square" lIns="0" tIns="78105" rIns="0" bIns="0" rtlCol="0" vert="horz">
            <a:spAutoFit/>
          </a:bodyPr>
          <a:lstStyle/>
          <a:p>
            <a:pPr marL="259715" marR="236854" indent="-13970">
              <a:lnSpc>
                <a:spcPct val="100000"/>
              </a:lnSpc>
              <a:spcBef>
                <a:spcPts val="615"/>
              </a:spcBef>
            </a:pPr>
            <a:r>
              <a:rPr dirty="0" sz="1600" spc="-5">
                <a:latin typeface="Source Sans Pro"/>
                <a:cs typeface="Source Sans Pro"/>
              </a:rPr>
              <a:t>Add programs</a:t>
            </a:r>
            <a:r>
              <a:rPr dirty="0" sz="1600" spc="-30">
                <a:latin typeface="Source Sans Pro"/>
                <a:cs typeface="Source Sans Pro"/>
              </a:rPr>
              <a:t> </a:t>
            </a:r>
            <a:r>
              <a:rPr dirty="0" sz="1600" spc="-5">
                <a:latin typeface="Source Sans Pro"/>
                <a:cs typeface="Source Sans Pro"/>
              </a:rPr>
              <a:t>to  your</a:t>
            </a:r>
            <a:r>
              <a:rPr dirty="0" sz="1600" spc="-35">
                <a:latin typeface="Source Sans Pro"/>
                <a:cs typeface="Source Sans Pro"/>
              </a:rPr>
              <a:t> </a:t>
            </a:r>
            <a:r>
              <a:rPr dirty="0" sz="1600" spc="-5">
                <a:latin typeface="Source Sans Pro"/>
                <a:cs typeface="Source Sans Pro"/>
              </a:rPr>
              <a:t>application</a:t>
            </a:r>
            <a:endParaRPr sz="1600">
              <a:latin typeface="Source Sans Pro"/>
              <a:cs typeface="Source Sans Pro"/>
            </a:endParaRPr>
          </a:p>
        </p:txBody>
      </p:sp>
      <p:sp>
        <p:nvSpPr>
          <p:cNvPr id="13" name="object 13"/>
          <p:cNvSpPr txBox="1"/>
          <p:nvPr/>
        </p:nvSpPr>
        <p:spPr>
          <a:xfrm>
            <a:off x="9705593" y="2721101"/>
            <a:ext cx="1926589" cy="676910"/>
          </a:xfrm>
          <a:prstGeom prst="rect">
            <a:avLst/>
          </a:prstGeom>
          <a:solidFill>
            <a:srgbClr val="D4E2EE"/>
          </a:solidFill>
          <a:ln w="28955">
            <a:solidFill>
              <a:srgbClr val="396B96"/>
            </a:solidFill>
          </a:ln>
        </p:spPr>
        <p:txBody>
          <a:bodyPr wrap="square" lIns="0" tIns="78740" rIns="0" bIns="0" rtlCol="0" vert="horz">
            <a:spAutoFit/>
          </a:bodyPr>
          <a:lstStyle/>
          <a:p>
            <a:pPr algn="ctr">
              <a:lnSpc>
                <a:spcPct val="100000"/>
              </a:lnSpc>
              <a:spcBef>
                <a:spcPts val="620"/>
              </a:spcBef>
            </a:pPr>
            <a:r>
              <a:rPr dirty="0" sz="1600" spc="-5">
                <a:latin typeface="Source Sans Pro"/>
                <a:cs typeface="Source Sans Pro"/>
              </a:rPr>
              <a:t>Request</a:t>
            </a:r>
            <a:r>
              <a:rPr dirty="0" sz="1600" spc="-10">
                <a:latin typeface="Source Sans Pro"/>
                <a:cs typeface="Source Sans Pro"/>
              </a:rPr>
              <a:t> </a:t>
            </a:r>
            <a:r>
              <a:rPr dirty="0" sz="1600" spc="-5">
                <a:latin typeface="Source Sans Pro"/>
                <a:cs typeface="Source Sans Pro"/>
              </a:rPr>
              <a:t>your</a:t>
            </a:r>
            <a:endParaRPr sz="1600">
              <a:latin typeface="Source Sans Pro"/>
              <a:cs typeface="Source Sans Pro"/>
            </a:endParaRPr>
          </a:p>
          <a:p>
            <a:pPr algn="ctr">
              <a:lnSpc>
                <a:spcPct val="100000"/>
              </a:lnSpc>
            </a:pPr>
            <a:r>
              <a:rPr dirty="0" sz="1600" spc="-5">
                <a:latin typeface="Source Sans Pro"/>
                <a:cs typeface="Source Sans Pro"/>
              </a:rPr>
              <a:t>transcripts</a:t>
            </a:r>
            <a:endParaRPr sz="1600">
              <a:latin typeface="Source Sans Pro"/>
              <a:cs typeface="Source Sans Pro"/>
            </a:endParaRPr>
          </a:p>
        </p:txBody>
      </p:sp>
      <p:sp>
        <p:nvSpPr>
          <p:cNvPr id="14" name="object 14"/>
          <p:cNvSpPr txBox="1"/>
          <p:nvPr/>
        </p:nvSpPr>
        <p:spPr>
          <a:xfrm>
            <a:off x="9705593" y="3518153"/>
            <a:ext cx="1926589" cy="676910"/>
          </a:xfrm>
          <a:prstGeom prst="rect">
            <a:avLst/>
          </a:prstGeom>
          <a:solidFill>
            <a:srgbClr val="D4E2EE"/>
          </a:solidFill>
          <a:ln w="28955">
            <a:solidFill>
              <a:srgbClr val="396B96"/>
            </a:solidFill>
          </a:ln>
        </p:spPr>
        <p:txBody>
          <a:bodyPr wrap="square" lIns="0" tIns="78740" rIns="0" bIns="0" rtlCol="0" vert="horz">
            <a:spAutoFit/>
          </a:bodyPr>
          <a:lstStyle/>
          <a:p>
            <a:pPr marL="478155" marR="444500" indent="-27940">
              <a:lnSpc>
                <a:spcPct val="100000"/>
              </a:lnSpc>
              <a:spcBef>
                <a:spcPts val="620"/>
              </a:spcBef>
            </a:pPr>
            <a:r>
              <a:rPr dirty="0" sz="1600" spc="-5">
                <a:latin typeface="Source Sans Pro"/>
                <a:cs typeface="Source Sans Pro"/>
              </a:rPr>
              <a:t>Pay for</a:t>
            </a:r>
            <a:r>
              <a:rPr dirty="0" sz="1600" spc="-65">
                <a:latin typeface="Source Sans Pro"/>
                <a:cs typeface="Source Sans Pro"/>
              </a:rPr>
              <a:t> </a:t>
            </a:r>
            <a:r>
              <a:rPr dirty="0" sz="1600" spc="-5">
                <a:latin typeface="Source Sans Pro"/>
                <a:cs typeface="Source Sans Pro"/>
              </a:rPr>
              <a:t>your  application</a:t>
            </a:r>
            <a:endParaRPr sz="1600">
              <a:latin typeface="Source Sans Pro"/>
              <a:cs typeface="Source Sans Pro"/>
            </a:endParaRPr>
          </a:p>
        </p:txBody>
      </p:sp>
      <p:sp>
        <p:nvSpPr>
          <p:cNvPr id="15" name="object 15"/>
          <p:cNvSpPr txBox="1"/>
          <p:nvPr/>
        </p:nvSpPr>
        <p:spPr>
          <a:xfrm>
            <a:off x="9705593" y="4315205"/>
            <a:ext cx="1926589" cy="676910"/>
          </a:xfrm>
          <a:prstGeom prst="rect">
            <a:avLst/>
          </a:prstGeom>
          <a:solidFill>
            <a:srgbClr val="D4E2EE"/>
          </a:solidFill>
          <a:ln w="28955">
            <a:solidFill>
              <a:srgbClr val="396B96"/>
            </a:solidFill>
          </a:ln>
        </p:spPr>
        <p:txBody>
          <a:bodyPr wrap="square" lIns="0" tIns="78740" rIns="0" bIns="0" rtlCol="0" vert="horz">
            <a:spAutoFit/>
          </a:bodyPr>
          <a:lstStyle/>
          <a:p>
            <a:pPr marL="370205" marR="364490" indent="207010">
              <a:lnSpc>
                <a:spcPct val="100000"/>
              </a:lnSpc>
              <a:spcBef>
                <a:spcPts val="620"/>
              </a:spcBef>
            </a:pPr>
            <a:r>
              <a:rPr dirty="0" sz="1600" spc="-5">
                <a:latin typeface="Source Sans Pro"/>
                <a:cs typeface="Source Sans Pro"/>
              </a:rPr>
              <a:t>View and  confirm</a:t>
            </a:r>
            <a:r>
              <a:rPr dirty="0" sz="1600" spc="-80">
                <a:latin typeface="Source Sans Pro"/>
                <a:cs typeface="Source Sans Pro"/>
              </a:rPr>
              <a:t> </a:t>
            </a:r>
            <a:r>
              <a:rPr dirty="0" sz="1600" spc="-5">
                <a:latin typeface="Source Sans Pro"/>
                <a:cs typeface="Source Sans Pro"/>
              </a:rPr>
              <a:t>offers</a:t>
            </a:r>
            <a:endParaRPr sz="1600">
              <a:latin typeface="Source Sans Pro"/>
              <a:cs typeface="Source Sans Pr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44" y="3744290"/>
            <a:ext cx="3721100" cy="757555"/>
          </a:xfrm>
          <a:prstGeom prst="rect"/>
        </p:spPr>
        <p:txBody>
          <a:bodyPr wrap="square" lIns="0" tIns="12700" rIns="0" bIns="0" rtlCol="0" vert="horz">
            <a:spAutoFit/>
          </a:bodyPr>
          <a:lstStyle/>
          <a:p>
            <a:pPr marL="12700">
              <a:lnSpc>
                <a:spcPct val="100000"/>
              </a:lnSpc>
              <a:spcBef>
                <a:spcPts val="100"/>
              </a:spcBef>
            </a:pPr>
            <a:r>
              <a:rPr dirty="0" sz="4800" spc="185"/>
              <a:t>Need</a:t>
            </a:r>
            <a:r>
              <a:rPr dirty="0" sz="4800" spc="-229"/>
              <a:t> </a:t>
            </a:r>
            <a:r>
              <a:rPr dirty="0" sz="4800" spc="155">
                <a:solidFill>
                  <a:srgbClr val="14646F"/>
                </a:solidFill>
              </a:rPr>
              <a:t>Help?</a:t>
            </a:r>
            <a:endParaRPr sz="4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27" y="241503"/>
            <a:ext cx="2491740" cy="514350"/>
          </a:xfrm>
          <a:prstGeom prst="rect"/>
        </p:spPr>
        <p:txBody>
          <a:bodyPr wrap="square" lIns="0" tIns="13335" rIns="0" bIns="0" rtlCol="0" vert="horz">
            <a:spAutoFit/>
          </a:bodyPr>
          <a:lstStyle/>
          <a:p>
            <a:pPr marL="12700">
              <a:lnSpc>
                <a:spcPct val="100000"/>
              </a:lnSpc>
              <a:spcBef>
                <a:spcPts val="105"/>
              </a:spcBef>
            </a:pPr>
            <a:r>
              <a:rPr dirty="0" spc="125"/>
              <a:t>Need</a:t>
            </a:r>
            <a:r>
              <a:rPr dirty="0" spc="-180"/>
              <a:t> </a:t>
            </a:r>
            <a:r>
              <a:rPr dirty="0" spc="105"/>
              <a:t>Help?</a:t>
            </a:r>
          </a:p>
        </p:txBody>
      </p:sp>
      <p:sp>
        <p:nvSpPr>
          <p:cNvPr id="3" name="object 3"/>
          <p:cNvSpPr txBox="1"/>
          <p:nvPr/>
        </p:nvSpPr>
        <p:spPr>
          <a:xfrm>
            <a:off x="452627" y="5476883"/>
            <a:ext cx="116205" cy="369570"/>
          </a:xfrm>
          <a:prstGeom prst="rect">
            <a:avLst/>
          </a:prstGeom>
        </p:spPr>
        <p:txBody>
          <a:bodyPr wrap="square" lIns="0" tIns="0" rIns="0" bIns="0" rtlCol="0" vert="horz">
            <a:spAutoFit/>
          </a:bodyPr>
          <a:lstStyle/>
          <a:p>
            <a:pPr>
              <a:lnSpc>
                <a:spcPts val="2875"/>
              </a:lnSpc>
            </a:pPr>
            <a:r>
              <a:rPr dirty="0" sz="2600">
                <a:latin typeface="Arial"/>
                <a:cs typeface="Arial"/>
              </a:rPr>
              <a:t>•</a:t>
            </a:r>
            <a:endParaRPr sz="2600">
              <a:latin typeface="Arial"/>
              <a:cs typeface="Arial"/>
            </a:endParaRPr>
          </a:p>
        </p:txBody>
      </p:sp>
      <p:sp>
        <p:nvSpPr>
          <p:cNvPr id="4" name="object 4"/>
          <p:cNvSpPr txBox="1"/>
          <p:nvPr/>
        </p:nvSpPr>
        <p:spPr>
          <a:xfrm>
            <a:off x="452627" y="5934388"/>
            <a:ext cx="116205" cy="369570"/>
          </a:xfrm>
          <a:prstGeom prst="rect">
            <a:avLst/>
          </a:prstGeom>
        </p:spPr>
        <p:txBody>
          <a:bodyPr wrap="square" lIns="0" tIns="0" rIns="0" bIns="0" rtlCol="0" vert="horz">
            <a:spAutoFit/>
          </a:bodyPr>
          <a:lstStyle/>
          <a:p>
            <a:pPr>
              <a:lnSpc>
                <a:spcPts val="2875"/>
              </a:lnSpc>
            </a:pPr>
            <a:r>
              <a:rPr dirty="0" sz="2600">
                <a:latin typeface="Arial"/>
                <a:cs typeface="Arial"/>
              </a:rPr>
              <a:t>•</a:t>
            </a:r>
            <a:endParaRPr sz="2600">
              <a:latin typeface="Arial"/>
              <a:cs typeface="Arial"/>
            </a:endParaRPr>
          </a:p>
        </p:txBody>
      </p:sp>
      <p:sp>
        <p:nvSpPr>
          <p:cNvPr id="5" name="object 5"/>
          <p:cNvSpPr txBox="1"/>
          <p:nvPr/>
        </p:nvSpPr>
        <p:spPr>
          <a:xfrm>
            <a:off x="452627" y="6391588"/>
            <a:ext cx="116205" cy="369570"/>
          </a:xfrm>
          <a:prstGeom prst="rect">
            <a:avLst/>
          </a:prstGeom>
        </p:spPr>
        <p:txBody>
          <a:bodyPr wrap="square" lIns="0" tIns="0" rIns="0" bIns="0" rtlCol="0" vert="horz">
            <a:spAutoFit/>
          </a:bodyPr>
          <a:lstStyle/>
          <a:p>
            <a:pPr>
              <a:lnSpc>
                <a:spcPts val="2875"/>
              </a:lnSpc>
            </a:pPr>
            <a:r>
              <a:rPr dirty="0" sz="2600">
                <a:latin typeface="Arial"/>
                <a:cs typeface="Arial"/>
              </a:rPr>
              <a:t>•</a:t>
            </a:r>
            <a:endParaRPr sz="2600">
              <a:latin typeface="Arial"/>
              <a:cs typeface="Arial"/>
            </a:endParaRPr>
          </a:p>
        </p:txBody>
      </p:sp>
      <p:sp>
        <p:nvSpPr>
          <p:cNvPr id="6" name="object 6"/>
          <p:cNvSpPr txBox="1"/>
          <p:nvPr/>
        </p:nvSpPr>
        <p:spPr>
          <a:xfrm>
            <a:off x="439927" y="877943"/>
            <a:ext cx="9976485" cy="5876925"/>
          </a:xfrm>
          <a:prstGeom prst="rect">
            <a:avLst/>
          </a:prstGeom>
        </p:spPr>
        <p:txBody>
          <a:bodyPr wrap="square" lIns="0" tIns="71120" rIns="0" bIns="0" rtlCol="0" vert="horz">
            <a:spAutoFit/>
          </a:bodyPr>
          <a:lstStyle/>
          <a:p>
            <a:pPr marL="12700">
              <a:lnSpc>
                <a:spcPct val="100000"/>
              </a:lnSpc>
              <a:spcBef>
                <a:spcPts val="560"/>
              </a:spcBef>
            </a:pPr>
            <a:r>
              <a:rPr dirty="0" sz="2000" b="1">
                <a:latin typeface="Source Sans Pro"/>
                <a:cs typeface="Source Sans Pro"/>
              </a:rPr>
              <a:t>For Application</a:t>
            </a:r>
            <a:r>
              <a:rPr dirty="0" sz="2000" spc="-50" b="1">
                <a:latin typeface="Source Sans Pro"/>
                <a:cs typeface="Source Sans Pro"/>
              </a:rPr>
              <a:t> </a:t>
            </a:r>
            <a:r>
              <a:rPr dirty="0" sz="2000" b="1">
                <a:latin typeface="Source Sans Pro"/>
                <a:cs typeface="Source Sans Pro"/>
              </a:rPr>
              <a:t>Help:</a:t>
            </a:r>
            <a:endParaRPr sz="2000">
              <a:latin typeface="Source Sans Pro"/>
              <a:cs typeface="Source Sans Pro"/>
            </a:endParaRPr>
          </a:p>
          <a:p>
            <a:pPr marL="299085" indent="-286385">
              <a:lnSpc>
                <a:spcPct val="100000"/>
              </a:lnSpc>
              <a:spcBef>
                <a:spcPts val="1200"/>
              </a:spcBef>
              <a:buSzPct val="130000"/>
              <a:buFont typeface="Arial"/>
              <a:buChar char="•"/>
              <a:tabLst>
                <a:tab pos="299085" algn="l"/>
                <a:tab pos="299720" algn="l"/>
              </a:tabLst>
            </a:pPr>
            <a:r>
              <a:rPr dirty="0" sz="2000">
                <a:latin typeface="Source Sans Pro"/>
                <a:cs typeface="Source Sans Pro"/>
              </a:rPr>
              <a:t>Click </a:t>
            </a:r>
            <a:r>
              <a:rPr dirty="0" sz="2000" b="1">
                <a:latin typeface="Source Sans Pro"/>
                <a:cs typeface="Source Sans Pro"/>
              </a:rPr>
              <a:t>FAQ </a:t>
            </a:r>
            <a:r>
              <a:rPr dirty="0" sz="2000">
                <a:latin typeface="Source Sans Pro"/>
                <a:cs typeface="Source Sans Pro"/>
              </a:rPr>
              <a:t>to find answers to common</a:t>
            </a:r>
            <a:r>
              <a:rPr dirty="0" sz="2000" spc="-85">
                <a:latin typeface="Source Sans Pro"/>
                <a:cs typeface="Source Sans Pro"/>
              </a:rPr>
              <a:t> </a:t>
            </a:r>
            <a:r>
              <a:rPr dirty="0" sz="2000">
                <a:latin typeface="Source Sans Pro"/>
                <a:cs typeface="Source Sans Pro"/>
              </a:rPr>
              <a:t>questions</a:t>
            </a:r>
            <a:endParaRPr sz="2000">
              <a:latin typeface="Source Sans Pro"/>
              <a:cs typeface="Source Sans Pro"/>
            </a:endParaRPr>
          </a:p>
          <a:p>
            <a:pPr marL="299085" indent="-286385">
              <a:lnSpc>
                <a:spcPct val="100000"/>
              </a:lnSpc>
              <a:spcBef>
                <a:spcPts val="1200"/>
              </a:spcBef>
              <a:buSzPct val="125000"/>
              <a:buFont typeface="Arial"/>
              <a:buChar char="•"/>
              <a:tabLst>
                <a:tab pos="299085" algn="l"/>
                <a:tab pos="299720" algn="l"/>
              </a:tabLst>
            </a:pPr>
            <a:r>
              <a:rPr dirty="0" sz="2000">
                <a:latin typeface="Source Sans Pro"/>
                <a:cs typeface="Source Sans Pro"/>
              </a:rPr>
              <a:t>Chat with us in real-time by clicking the </a:t>
            </a:r>
            <a:r>
              <a:rPr dirty="0" sz="2000" b="1">
                <a:latin typeface="Source Sans Pro"/>
                <a:cs typeface="Source Sans Pro"/>
              </a:rPr>
              <a:t>Live </a:t>
            </a:r>
            <a:r>
              <a:rPr dirty="0" sz="2000" spc="-5" b="1">
                <a:latin typeface="Source Sans Pro"/>
                <a:cs typeface="Source Sans Pro"/>
              </a:rPr>
              <a:t>Chat </a:t>
            </a:r>
            <a:r>
              <a:rPr dirty="0" sz="2000">
                <a:latin typeface="Source Sans Pro"/>
                <a:cs typeface="Source Sans Pro"/>
              </a:rPr>
              <a:t>button on the ontariocolleges.ca</a:t>
            </a:r>
            <a:r>
              <a:rPr dirty="0" sz="2000" spc="-185">
                <a:latin typeface="Source Sans Pro"/>
                <a:cs typeface="Source Sans Pro"/>
              </a:rPr>
              <a:t> </a:t>
            </a:r>
            <a:r>
              <a:rPr dirty="0" sz="2000">
                <a:latin typeface="Source Sans Pro"/>
                <a:cs typeface="Source Sans Pro"/>
              </a:rPr>
              <a:t>website</a:t>
            </a:r>
            <a:endParaRPr sz="2000">
              <a:latin typeface="Source Sans Pro"/>
              <a:cs typeface="Source Sans Pro"/>
            </a:endParaRPr>
          </a:p>
          <a:p>
            <a:pPr marL="299085" indent="-286385">
              <a:lnSpc>
                <a:spcPct val="100000"/>
              </a:lnSpc>
              <a:spcBef>
                <a:spcPts val="1205"/>
              </a:spcBef>
              <a:buSzPct val="120000"/>
              <a:buFont typeface="Arial"/>
              <a:buChar char="•"/>
              <a:tabLst>
                <a:tab pos="299085" algn="l"/>
                <a:tab pos="299720" algn="l"/>
              </a:tabLst>
            </a:pPr>
            <a:r>
              <a:rPr dirty="0" sz="2000">
                <a:latin typeface="Source Sans Pro"/>
                <a:cs typeface="Source Sans Pro"/>
              </a:rPr>
              <a:t>Email us at</a:t>
            </a:r>
            <a:r>
              <a:rPr dirty="0" sz="2000" spc="-45">
                <a:latin typeface="Source Sans Pro"/>
                <a:cs typeface="Source Sans Pro"/>
              </a:rPr>
              <a:t> </a:t>
            </a:r>
            <a:r>
              <a:rPr dirty="0" sz="2000" b="1">
                <a:latin typeface="Source Sans Pro"/>
                <a:cs typeface="Source Sans Pro"/>
                <a:hlinkClick r:id="rId2"/>
              </a:rPr>
              <a:t>ask-us@ontariocolleges.ca</a:t>
            </a:r>
            <a:endParaRPr sz="2000">
              <a:latin typeface="Source Sans Pro"/>
              <a:cs typeface="Source Sans Pro"/>
            </a:endParaRPr>
          </a:p>
          <a:p>
            <a:pPr marL="299085" indent="-286385">
              <a:lnSpc>
                <a:spcPct val="100000"/>
              </a:lnSpc>
              <a:spcBef>
                <a:spcPts val="1200"/>
              </a:spcBef>
              <a:buSzPct val="120000"/>
              <a:buFont typeface="Arial"/>
              <a:buChar char="•"/>
              <a:tabLst>
                <a:tab pos="299085" algn="l"/>
                <a:tab pos="299720" algn="l"/>
              </a:tabLst>
            </a:pPr>
            <a:r>
              <a:rPr dirty="0" sz="2000">
                <a:latin typeface="Source Sans Pro"/>
                <a:cs typeface="Source Sans Pro"/>
              </a:rPr>
              <a:t>Call us at</a:t>
            </a:r>
            <a:r>
              <a:rPr dirty="0" sz="2000" spc="-40">
                <a:latin typeface="Source Sans Pro"/>
                <a:cs typeface="Source Sans Pro"/>
              </a:rPr>
              <a:t> </a:t>
            </a:r>
            <a:r>
              <a:rPr dirty="0" sz="2000" spc="-10" b="1">
                <a:latin typeface="Source Sans Pro"/>
                <a:cs typeface="Source Sans Pro"/>
              </a:rPr>
              <a:t>1-888-892-2228</a:t>
            </a:r>
            <a:endParaRPr sz="2000">
              <a:latin typeface="Source Sans Pro"/>
              <a:cs typeface="Source Sans Pro"/>
            </a:endParaRPr>
          </a:p>
          <a:p>
            <a:pPr marL="12700">
              <a:lnSpc>
                <a:spcPct val="100000"/>
              </a:lnSpc>
              <a:spcBef>
                <a:spcPts val="1200"/>
              </a:spcBef>
            </a:pPr>
            <a:r>
              <a:rPr dirty="0" sz="2000" b="1">
                <a:latin typeface="Source Sans Pro"/>
                <a:cs typeface="Source Sans Pro"/>
              </a:rPr>
              <a:t>To Correct High School</a:t>
            </a:r>
            <a:r>
              <a:rPr dirty="0" sz="2000" spc="-50" b="1">
                <a:latin typeface="Source Sans Pro"/>
                <a:cs typeface="Source Sans Pro"/>
              </a:rPr>
              <a:t> </a:t>
            </a:r>
            <a:r>
              <a:rPr dirty="0" sz="2000" b="1">
                <a:latin typeface="Source Sans Pro"/>
                <a:cs typeface="Source Sans Pro"/>
              </a:rPr>
              <a:t>Grades:</a:t>
            </a:r>
            <a:endParaRPr sz="2000">
              <a:latin typeface="Source Sans Pro"/>
              <a:cs typeface="Source Sans Pro"/>
            </a:endParaRPr>
          </a:p>
          <a:p>
            <a:pPr marL="299085" indent="-286385">
              <a:lnSpc>
                <a:spcPct val="100000"/>
              </a:lnSpc>
              <a:spcBef>
                <a:spcPts val="1200"/>
              </a:spcBef>
              <a:buSzPct val="130000"/>
              <a:buFont typeface="Arial"/>
              <a:buChar char="•"/>
              <a:tabLst>
                <a:tab pos="299085" algn="l"/>
                <a:tab pos="299720" algn="l"/>
              </a:tabLst>
            </a:pPr>
            <a:r>
              <a:rPr dirty="0" sz="2000">
                <a:latin typeface="Source Sans Pro"/>
                <a:cs typeface="Source Sans Pro"/>
              </a:rPr>
              <a:t>See your guidance</a:t>
            </a:r>
            <a:r>
              <a:rPr dirty="0" sz="2000" spc="-50">
                <a:latin typeface="Source Sans Pro"/>
                <a:cs typeface="Source Sans Pro"/>
              </a:rPr>
              <a:t> </a:t>
            </a:r>
            <a:r>
              <a:rPr dirty="0" sz="2000">
                <a:latin typeface="Source Sans Pro"/>
                <a:cs typeface="Source Sans Pro"/>
              </a:rPr>
              <a:t>counsellor</a:t>
            </a:r>
            <a:endParaRPr sz="2000">
              <a:latin typeface="Source Sans Pro"/>
              <a:cs typeface="Source Sans Pro"/>
            </a:endParaRPr>
          </a:p>
          <a:p>
            <a:pPr marL="12700">
              <a:lnSpc>
                <a:spcPct val="100000"/>
              </a:lnSpc>
              <a:spcBef>
                <a:spcPts val="1200"/>
              </a:spcBef>
            </a:pPr>
            <a:r>
              <a:rPr dirty="0" sz="2000" b="1">
                <a:latin typeface="Source Sans Pro"/>
                <a:cs typeface="Source Sans Pro"/>
              </a:rPr>
              <a:t>For Offer of Admission</a:t>
            </a:r>
            <a:r>
              <a:rPr dirty="0" sz="2000" spc="-45" b="1">
                <a:latin typeface="Source Sans Pro"/>
                <a:cs typeface="Source Sans Pro"/>
              </a:rPr>
              <a:t> </a:t>
            </a:r>
            <a:r>
              <a:rPr dirty="0" sz="2000" b="1">
                <a:latin typeface="Source Sans Pro"/>
                <a:cs typeface="Source Sans Pro"/>
              </a:rPr>
              <a:t>Information:</a:t>
            </a:r>
            <a:endParaRPr sz="2000">
              <a:latin typeface="Source Sans Pro"/>
              <a:cs typeface="Source Sans Pro"/>
            </a:endParaRPr>
          </a:p>
          <a:p>
            <a:pPr marL="299085" indent="-286385">
              <a:lnSpc>
                <a:spcPct val="100000"/>
              </a:lnSpc>
              <a:spcBef>
                <a:spcPts val="1200"/>
              </a:spcBef>
              <a:buSzPct val="130000"/>
              <a:buFont typeface="Arial"/>
              <a:buChar char="•"/>
              <a:tabLst>
                <a:tab pos="299085" algn="l"/>
                <a:tab pos="299720" algn="l"/>
              </a:tabLst>
            </a:pPr>
            <a:r>
              <a:rPr dirty="0" sz="2000">
                <a:latin typeface="Source Sans Pro"/>
                <a:cs typeface="Source Sans Pro"/>
              </a:rPr>
              <a:t>Contact </a:t>
            </a:r>
            <a:r>
              <a:rPr dirty="0" sz="2000" spc="-5">
                <a:latin typeface="Source Sans Pro"/>
                <a:cs typeface="Source Sans Pro"/>
              </a:rPr>
              <a:t>the </a:t>
            </a:r>
            <a:r>
              <a:rPr dirty="0" sz="2000">
                <a:latin typeface="Source Sans Pro"/>
                <a:cs typeface="Source Sans Pro"/>
              </a:rPr>
              <a:t>college(s) you’ve applied</a:t>
            </a:r>
            <a:r>
              <a:rPr dirty="0" sz="2000" spc="-140">
                <a:latin typeface="Source Sans Pro"/>
                <a:cs typeface="Source Sans Pro"/>
              </a:rPr>
              <a:t> </a:t>
            </a:r>
            <a:r>
              <a:rPr dirty="0" sz="2000" spc="-5">
                <a:latin typeface="Source Sans Pro"/>
                <a:cs typeface="Source Sans Pro"/>
              </a:rPr>
              <a:t>to</a:t>
            </a:r>
            <a:endParaRPr sz="2000">
              <a:latin typeface="Source Sans Pro"/>
              <a:cs typeface="Source Sans Pro"/>
            </a:endParaRPr>
          </a:p>
          <a:p>
            <a:pPr marL="469900" marR="5926455" indent="-457200">
              <a:lnSpc>
                <a:spcPct val="150000"/>
              </a:lnSpc>
              <a:spcBef>
                <a:spcPts val="5"/>
              </a:spcBef>
            </a:pPr>
            <a:r>
              <a:rPr dirty="0" sz="2000" b="1">
                <a:latin typeface="Source Sans Pro"/>
                <a:cs typeface="Source Sans Pro"/>
              </a:rPr>
              <a:t>Connect With </a:t>
            </a:r>
            <a:r>
              <a:rPr dirty="0" sz="2000" spc="-5" b="1">
                <a:latin typeface="Source Sans Pro"/>
                <a:cs typeface="Source Sans Pro"/>
              </a:rPr>
              <a:t>Us:  </a:t>
            </a:r>
            <a:r>
              <a:rPr dirty="0" sz="2000">
                <a:latin typeface="Source Sans Pro"/>
                <a:cs typeface="Source Sans Pro"/>
              </a:rPr>
              <a:t>f</a:t>
            </a:r>
            <a:r>
              <a:rPr dirty="0" sz="2000" spc="5">
                <a:latin typeface="Source Sans Pro"/>
                <a:cs typeface="Source Sans Pro"/>
              </a:rPr>
              <a:t>a</a:t>
            </a:r>
            <a:r>
              <a:rPr dirty="0" sz="2000">
                <a:latin typeface="Source Sans Pro"/>
                <a:cs typeface="Source Sans Pro"/>
              </a:rPr>
              <a:t>ceb</a:t>
            </a:r>
            <a:r>
              <a:rPr dirty="0" sz="2000" spc="5">
                <a:latin typeface="Source Sans Pro"/>
                <a:cs typeface="Source Sans Pro"/>
              </a:rPr>
              <a:t>o</a:t>
            </a:r>
            <a:r>
              <a:rPr dirty="0" sz="2000">
                <a:latin typeface="Source Sans Pro"/>
                <a:cs typeface="Source Sans Pro"/>
              </a:rPr>
              <a:t>o</a:t>
            </a:r>
            <a:r>
              <a:rPr dirty="0" sz="2000" spc="5">
                <a:latin typeface="Source Sans Pro"/>
                <a:cs typeface="Source Sans Pro"/>
              </a:rPr>
              <a:t>k</a:t>
            </a:r>
            <a:r>
              <a:rPr dirty="0" sz="2000">
                <a:latin typeface="Source Sans Pro"/>
                <a:cs typeface="Source Sans Pro"/>
              </a:rPr>
              <a:t>.co</a:t>
            </a:r>
            <a:r>
              <a:rPr dirty="0" sz="2000" spc="-10">
                <a:latin typeface="Source Sans Pro"/>
                <a:cs typeface="Source Sans Pro"/>
              </a:rPr>
              <a:t>m</a:t>
            </a:r>
            <a:r>
              <a:rPr dirty="0" sz="2000">
                <a:latin typeface="Source Sans Pro"/>
                <a:cs typeface="Source Sans Pro"/>
              </a:rPr>
              <a:t>/on</a:t>
            </a:r>
            <a:r>
              <a:rPr dirty="0" sz="2000" spc="-10">
                <a:latin typeface="Source Sans Pro"/>
                <a:cs typeface="Source Sans Pro"/>
              </a:rPr>
              <a:t>t</a:t>
            </a:r>
            <a:r>
              <a:rPr dirty="0" sz="2000">
                <a:latin typeface="Source Sans Pro"/>
                <a:cs typeface="Source Sans Pro"/>
              </a:rPr>
              <a:t>arioc</a:t>
            </a:r>
            <a:r>
              <a:rPr dirty="0" sz="2000" spc="5">
                <a:latin typeface="Source Sans Pro"/>
                <a:cs typeface="Source Sans Pro"/>
              </a:rPr>
              <a:t>o</a:t>
            </a:r>
            <a:r>
              <a:rPr dirty="0" sz="2000">
                <a:latin typeface="Source Sans Pro"/>
                <a:cs typeface="Source Sans Pro"/>
              </a:rPr>
              <a:t>l</a:t>
            </a:r>
            <a:r>
              <a:rPr dirty="0" sz="2000" spc="5">
                <a:latin typeface="Source Sans Pro"/>
                <a:cs typeface="Source Sans Pro"/>
              </a:rPr>
              <a:t>l</a:t>
            </a:r>
            <a:r>
              <a:rPr dirty="0" sz="2000" spc="-10">
                <a:latin typeface="Source Sans Pro"/>
                <a:cs typeface="Source Sans Pro"/>
              </a:rPr>
              <a:t>e</a:t>
            </a:r>
            <a:r>
              <a:rPr dirty="0" sz="2000">
                <a:latin typeface="Source Sans Pro"/>
                <a:cs typeface="Source Sans Pro"/>
              </a:rPr>
              <a:t>ges</a:t>
            </a:r>
            <a:r>
              <a:rPr dirty="0" sz="2000" spc="-10">
                <a:latin typeface="Source Sans Pro"/>
                <a:cs typeface="Source Sans Pro"/>
              </a:rPr>
              <a:t>.</a:t>
            </a:r>
            <a:r>
              <a:rPr dirty="0" sz="2000">
                <a:latin typeface="Source Sans Pro"/>
                <a:cs typeface="Source Sans Pro"/>
              </a:rPr>
              <a:t>ca  </a:t>
            </a:r>
            <a:r>
              <a:rPr dirty="0" sz="2000">
                <a:latin typeface="Source Sans Pro"/>
                <a:cs typeface="Source Sans Pro"/>
              </a:rPr>
              <a:t>@ontariocolleges  ontariocolleges.ca</a:t>
            </a:r>
            <a:endParaRPr sz="2000">
              <a:latin typeface="Source Sans Pro"/>
              <a:cs typeface="Source Sans Pro"/>
            </a:endParaRPr>
          </a:p>
        </p:txBody>
      </p:sp>
      <p:sp>
        <p:nvSpPr>
          <p:cNvPr id="7" name="object 7"/>
          <p:cNvSpPr/>
          <p:nvPr/>
        </p:nvSpPr>
        <p:spPr>
          <a:xfrm>
            <a:off x="432816" y="5416296"/>
            <a:ext cx="411480" cy="873251"/>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432816" y="6306311"/>
            <a:ext cx="406856" cy="420623"/>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1299972"/>
            <a:ext cx="9144000" cy="5173980"/>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8244078" y="3673602"/>
            <a:ext cx="1815464" cy="429895"/>
          </a:xfrm>
          <a:prstGeom prst="rect">
            <a:avLst/>
          </a:prstGeom>
          <a:solidFill>
            <a:srgbClr val="D4E2EE"/>
          </a:solidFill>
          <a:ln w="28955">
            <a:solidFill>
              <a:srgbClr val="396B96"/>
            </a:solidFill>
          </a:ln>
        </p:spPr>
        <p:txBody>
          <a:bodyPr wrap="square" lIns="0" tIns="78105" rIns="0" bIns="0" rtlCol="0" vert="horz">
            <a:spAutoFit/>
          </a:bodyPr>
          <a:lstStyle/>
          <a:p>
            <a:pPr marL="137795">
              <a:lnSpc>
                <a:spcPct val="100000"/>
              </a:lnSpc>
              <a:spcBef>
                <a:spcPts val="615"/>
              </a:spcBef>
            </a:pPr>
            <a:r>
              <a:rPr dirty="0" sz="1600" spc="-5">
                <a:latin typeface="Source Sans Pro"/>
                <a:cs typeface="Source Sans Pro"/>
              </a:rPr>
              <a:t>Search by</a:t>
            </a:r>
            <a:r>
              <a:rPr dirty="0" sz="1600" spc="-10">
                <a:latin typeface="Source Sans Pro"/>
                <a:cs typeface="Source Sans Pro"/>
              </a:rPr>
              <a:t> </a:t>
            </a:r>
            <a:r>
              <a:rPr dirty="0" sz="1600" spc="-5">
                <a:latin typeface="Source Sans Pro"/>
                <a:cs typeface="Source Sans Pro"/>
              </a:rPr>
              <a:t>college</a:t>
            </a:r>
            <a:endParaRPr sz="1600">
              <a:latin typeface="Source Sans Pro"/>
              <a:cs typeface="Source Sans Pro"/>
            </a:endParaRPr>
          </a:p>
        </p:txBody>
      </p:sp>
      <p:sp>
        <p:nvSpPr>
          <p:cNvPr id="4" name="object 4"/>
          <p:cNvSpPr txBox="1">
            <a:spLocks noGrp="1"/>
          </p:cNvSpPr>
          <p:nvPr>
            <p:ph type="title"/>
          </p:nvPr>
        </p:nvSpPr>
        <p:spPr>
          <a:xfrm>
            <a:off x="439927" y="177686"/>
            <a:ext cx="4408170" cy="909319"/>
          </a:xfrm>
          <a:prstGeom prst="rect"/>
        </p:spPr>
        <p:txBody>
          <a:bodyPr wrap="square" lIns="0" tIns="90805" rIns="0" bIns="0" rtlCol="0" vert="horz">
            <a:spAutoFit/>
          </a:bodyPr>
          <a:lstStyle/>
          <a:p>
            <a:pPr marL="12700">
              <a:lnSpc>
                <a:spcPct val="100000"/>
              </a:lnSpc>
              <a:spcBef>
                <a:spcPts val="715"/>
              </a:spcBef>
            </a:pPr>
            <a:r>
              <a:rPr dirty="0" spc="110"/>
              <a:t>Search </a:t>
            </a:r>
            <a:r>
              <a:rPr dirty="0" spc="-40"/>
              <a:t>for</a:t>
            </a:r>
            <a:r>
              <a:rPr dirty="0" spc="-420"/>
              <a:t> </a:t>
            </a:r>
            <a:r>
              <a:rPr dirty="0" spc="80"/>
              <a:t>Programs</a:t>
            </a:r>
          </a:p>
          <a:p>
            <a:pPr marL="12700">
              <a:lnSpc>
                <a:spcPct val="100000"/>
              </a:lnSpc>
              <a:spcBef>
                <a:spcPts val="340"/>
              </a:spcBef>
            </a:pPr>
            <a:r>
              <a:rPr dirty="0" sz="1800" b="0">
                <a:solidFill>
                  <a:srgbClr val="000000"/>
                </a:solidFill>
                <a:latin typeface="Source Sans Pro"/>
                <a:cs typeface="Source Sans Pro"/>
              </a:rPr>
              <a:t>Go to</a:t>
            </a:r>
            <a:r>
              <a:rPr dirty="0" sz="1800" spc="-5" b="0">
                <a:solidFill>
                  <a:srgbClr val="000000"/>
                </a:solidFill>
                <a:latin typeface="Source Sans Pro"/>
                <a:cs typeface="Source Sans Pro"/>
              </a:rPr>
              <a:t> </a:t>
            </a:r>
            <a:r>
              <a:rPr dirty="0" sz="1800" spc="-5" b="0">
                <a:solidFill>
                  <a:srgbClr val="000000"/>
                </a:solidFill>
                <a:latin typeface="Source Sans Pro"/>
                <a:cs typeface="Source Sans Pro"/>
              </a:rPr>
              <a:t>ontariocolleges.ca/find</a:t>
            </a:r>
            <a:endParaRPr sz="1800">
              <a:latin typeface="Source Sans Pro"/>
              <a:cs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1184147"/>
            <a:ext cx="10972800" cy="536295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39927" y="177686"/>
            <a:ext cx="4408170" cy="909319"/>
          </a:xfrm>
          <a:prstGeom prst="rect"/>
        </p:spPr>
        <p:txBody>
          <a:bodyPr wrap="square" lIns="0" tIns="90805" rIns="0" bIns="0" rtlCol="0" vert="horz">
            <a:spAutoFit/>
          </a:bodyPr>
          <a:lstStyle/>
          <a:p>
            <a:pPr marL="12700">
              <a:lnSpc>
                <a:spcPct val="100000"/>
              </a:lnSpc>
              <a:spcBef>
                <a:spcPts val="715"/>
              </a:spcBef>
            </a:pPr>
            <a:r>
              <a:rPr dirty="0" spc="110"/>
              <a:t>Search </a:t>
            </a:r>
            <a:r>
              <a:rPr dirty="0" spc="-40"/>
              <a:t>for</a:t>
            </a:r>
            <a:r>
              <a:rPr dirty="0" spc="-420"/>
              <a:t> </a:t>
            </a:r>
            <a:r>
              <a:rPr dirty="0" spc="80"/>
              <a:t>Programs</a:t>
            </a:r>
          </a:p>
          <a:p>
            <a:pPr marL="12700">
              <a:lnSpc>
                <a:spcPct val="100000"/>
              </a:lnSpc>
              <a:spcBef>
                <a:spcPts val="340"/>
              </a:spcBef>
            </a:pPr>
            <a:r>
              <a:rPr dirty="0" sz="1800" spc="-5" b="0">
                <a:solidFill>
                  <a:srgbClr val="000000"/>
                </a:solidFill>
                <a:latin typeface="Source Sans Pro"/>
                <a:cs typeface="Source Sans Pro"/>
              </a:rPr>
              <a:t>Refine </a:t>
            </a:r>
            <a:r>
              <a:rPr dirty="0" sz="1800" b="1">
                <a:solidFill>
                  <a:srgbClr val="000000"/>
                </a:solidFill>
                <a:latin typeface="Source Sans Pro"/>
                <a:cs typeface="Source Sans Pro"/>
              </a:rPr>
              <a:t>Your</a:t>
            </a:r>
            <a:r>
              <a:rPr dirty="0" sz="1800" spc="15" b="0">
                <a:solidFill>
                  <a:srgbClr val="000000"/>
                </a:solidFill>
                <a:latin typeface="Source Sans Pro"/>
                <a:cs typeface="Source Sans Pro"/>
              </a:rPr>
              <a:t> </a:t>
            </a:r>
            <a:r>
              <a:rPr dirty="0" sz="1800" b="1">
                <a:solidFill>
                  <a:srgbClr val="000000"/>
                </a:solidFill>
                <a:latin typeface="Source Sans Pro"/>
                <a:cs typeface="Source Sans Pro"/>
              </a:rPr>
              <a:t>Search</a:t>
            </a:r>
            <a:endParaRPr sz="1800">
              <a:latin typeface="Source Sans Pro"/>
              <a:cs typeface="Source Sans Pro"/>
            </a:endParaRPr>
          </a:p>
        </p:txBody>
      </p:sp>
      <p:sp>
        <p:nvSpPr>
          <p:cNvPr id="4" name="object 4"/>
          <p:cNvSpPr/>
          <p:nvPr/>
        </p:nvSpPr>
        <p:spPr>
          <a:xfrm>
            <a:off x="3631691" y="3703320"/>
            <a:ext cx="967740" cy="325120"/>
          </a:xfrm>
          <a:custGeom>
            <a:avLst/>
            <a:gdLst/>
            <a:ahLst/>
            <a:cxnLst/>
            <a:rect l="l" t="t" r="r" b="b"/>
            <a:pathLst>
              <a:path w="967739" h="325120">
                <a:moveTo>
                  <a:pt x="162305" y="0"/>
                </a:moveTo>
                <a:lnTo>
                  <a:pt x="0" y="162305"/>
                </a:lnTo>
                <a:lnTo>
                  <a:pt x="162305" y="324611"/>
                </a:lnTo>
                <a:lnTo>
                  <a:pt x="162305" y="243458"/>
                </a:lnTo>
                <a:lnTo>
                  <a:pt x="967739" y="243458"/>
                </a:lnTo>
                <a:lnTo>
                  <a:pt x="967739" y="81152"/>
                </a:lnTo>
                <a:lnTo>
                  <a:pt x="162305" y="81152"/>
                </a:lnTo>
                <a:lnTo>
                  <a:pt x="162305" y="0"/>
                </a:lnTo>
                <a:close/>
              </a:path>
            </a:pathLst>
          </a:custGeom>
          <a:solidFill>
            <a:srgbClr val="396B96"/>
          </a:solidFill>
        </p:spPr>
        <p:txBody>
          <a:bodyPr wrap="square" lIns="0" tIns="0" rIns="0" bIns="0" rtlCol="0"/>
          <a:lstStyle/>
          <a:p/>
        </p:txBody>
      </p:sp>
      <p:sp>
        <p:nvSpPr>
          <p:cNvPr id="5" name="object 5"/>
          <p:cNvSpPr txBox="1"/>
          <p:nvPr/>
        </p:nvSpPr>
        <p:spPr>
          <a:xfrm>
            <a:off x="4284726" y="3566921"/>
            <a:ext cx="3843654" cy="923925"/>
          </a:xfrm>
          <a:prstGeom prst="rect">
            <a:avLst/>
          </a:prstGeom>
          <a:solidFill>
            <a:srgbClr val="D4E2EE"/>
          </a:solidFill>
          <a:ln w="28955">
            <a:solidFill>
              <a:srgbClr val="396B96"/>
            </a:solidFill>
          </a:ln>
        </p:spPr>
        <p:txBody>
          <a:bodyPr wrap="square" lIns="0" tIns="78740" rIns="0" bIns="0" rtlCol="0" vert="horz">
            <a:spAutoFit/>
          </a:bodyPr>
          <a:lstStyle/>
          <a:p>
            <a:pPr marL="135890" marR="193675">
              <a:lnSpc>
                <a:spcPct val="100000"/>
              </a:lnSpc>
              <a:spcBef>
                <a:spcPts val="620"/>
              </a:spcBef>
            </a:pPr>
            <a:r>
              <a:rPr dirty="0" sz="1600" spc="-5">
                <a:latin typeface="Source Sans Pro"/>
                <a:cs typeface="Source Sans Pro"/>
              </a:rPr>
              <a:t>Refine your search results by College,  Campus, Program Category, Start Date,  Credential, Highly Competitive and</a:t>
            </a:r>
            <a:r>
              <a:rPr dirty="0" sz="1600" spc="15">
                <a:latin typeface="Source Sans Pro"/>
                <a:cs typeface="Source Sans Pro"/>
              </a:rPr>
              <a:t> </a:t>
            </a:r>
            <a:r>
              <a:rPr dirty="0" sz="1600" spc="-5">
                <a:latin typeface="Source Sans Pro"/>
                <a:cs typeface="Source Sans Pro"/>
              </a:rPr>
              <a:t>more.</a:t>
            </a:r>
            <a:endParaRPr sz="1600">
              <a:latin typeface="Source Sans Pro"/>
              <a:cs typeface="Source Sans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9B7F8775074E4A9C3803D0E259E7E6" ma:contentTypeVersion="3" ma:contentTypeDescription="Create a new document." ma:contentTypeScope="" ma:versionID="371f78d207b755f3d5f319f641b2da52">
  <xsd:schema xmlns:xsd="http://www.w3.org/2001/XMLSchema" xmlns:xs="http://www.w3.org/2001/XMLSchema" xmlns:p="http://schemas.microsoft.com/office/2006/metadata/properties" xmlns:ns2="2b985f2d-b660-44e7-956b-4eacc2ed3c02" xmlns:ns3="08024245-d2a0-418c-8800-da5b42ab1e50" targetNamespace="http://schemas.microsoft.com/office/2006/metadata/properties" ma:root="true" ma:fieldsID="d2e30cfd7ae25bf93331784f0f8a83ba" ns2:_="" ns3:_="">
    <xsd:import namespace="2b985f2d-b660-44e7-956b-4eacc2ed3c02"/>
    <xsd:import namespace="08024245-d2a0-418c-8800-da5b42ab1e5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85f2d-b660-44e7-956b-4eacc2ed3c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024245-d2a0-418c-8800-da5b42ab1e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b985f2d-b660-44e7-956b-4eacc2ed3c02">YEYKVWJ22EKY-614925969-38</_dlc_DocId>
    <_dlc_DocIdUrl xmlns="2b985f2d-b660-44e7-956b-4eacc2ed3c02">
      <Url>https://ocas.sharepoint.com/sites/PublicWebsiteAssets/_layouts/15/DocIdRedir.aspx?ID=YEYKVWJ22EKY-614925969-38</Url>
      <Description>YEYKVWJ22EKY-614925969-38</Description>
    </_dlc_DocIdUrl>
  </documentManagement>
</p:properties>
</file>

<file path=customXml/itemProps1.xml><?xml version="1.0" encoding="utf-8"?>
<ds:datastoreItem xmlns:ds="http://schemas.openxmlformats.org/officeDocument/2006/customXml" ds:itemID="{85E2FE04-EF4C-4D89-B86A-6F3F9CC4F12F}"/>
</file>

<file path=customXml/itemProps2.xml><?xml version="1.0" encoding="utf-8"?>
<ds:datastoreItem xmlns:ds="http://schemas.openxmlformats.org/officeDocument/2006/customXml" ds:itemID="{BBDB73C0-9534-44AA-A40C-BD4828FCF588}"/>
</file>

<file path=customXml/itemProps3.xml><?xml version="1.0" encoding="utf-8"?>
<ds:datastoreItem xmlns:ds="http://schemas.openxmlformats.org/officeDocument/2006/customXml" ds:itemID="{29F20AFC-0789-45BC-AC87-CE92D133CCB2}"/>
</file>

<file path=customXml/itemProps4.xml><?xml version="1.0" encoding="utf-8"?>
<ds:datastoreItem xmlns:ds="http://schemas.openxmlformats.org/officeDocument/2006/customXml" ds:itemID="{0C14740E-6737-4C52-8448-B9F41FD55A8F}"/>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College Application User Guide</dc:title>
  <dcterms:created xsi:type="dcterms:W3CDTF">2019-10-04T15:03:34Z</dcterms:created>
  <dcterms:modified xsi:type="dcterms:W3CDTF">2019-10-04T15:03:34Z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2018-10-04T00:00:00Z</vt:filetime>
  </property>
  <property fmtid="{D5CDD505-2E9C-101B-9397-08002B2CF9AE}" pid="3" name="Creator">
    <vt:lpwstr>Microsoft® PowerPoint® 2016</vt:lpwstr>
  </property>
  <property fmtid="{D5CDD505-2E9C-101B-9397-08002B2CF9AE}" pid="4" name="LastSaved">
    <vt:filetime>2019-10-04T00:00:00Z</vt:filetime>
  </property>
  <property fmtid="{D5CDD505-2E9C-101B-9397-08002B2CF9AE}" pid="5" name="ContentTypeId">
    <vt:lpwstr>0x0101003B9B7F8775074E4A9C3803D0E259E7E6</vt:lpwstr>
  </property>
  <property fmtid="{D5CDD505-2E9C-101B-9397-08002B2CF9AE}" pid="6" name="_dlc_DocIdItemGuid">
    <vt:lpwstr>56d71035-e602-4908-b44d-4d1cb5c693f2</vt:lpwstr>
  </property>
</Properties>
</file>